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60"/>
  </p:notesMasterIdLst>
  <p:sldIdLst>
    <p:sldId id="305" r:id="rId2"/>
    <p:sldId id="303" r:id="rId3"/>
    <p:sldId id="346" r:id="rId4"/>
    <p:sldId id="266" r:id="rId5"/>
    <p:sldId id="257" r:id="rId6"/>
    <p:sldId id="258" r:id="rId7"/>
    <p:sldId id="259" r:id="rId8"/>
    <p:sldId id="260" r:id="rId9"/>
    <p:sldId id="261" r:id="rId10"/>
    <p:sldId id="262" r:id="rId11"/>
    <p:sldId id="351" r:id="rId12"/>
    <p:sldId id="345" r:id="rId13"/>
    <p:sldId id="284" r:id="rId14"/>
    <p:sldId id="349" r:id="rId15"/>
    <p:sldId id="285" r:id="rId16"/>
    <p:sldId id="286" r:id="rId17"/>
    <p:sldId id="287" r:id="rId18"/>
    <p:sldId id="288" r:id="rId19"/>
    <p:sldId id="290" r:id="rId20"/>
    <p:sldId id="291" r:id="rId21"/>
    <p:sldId id="292" r:id="rId22"/>
    <p:sldId id="264" r:id="rId23"/>
    <p:sldId id="353" r:id="rId24"/>
    <p:sldId id="354" r:id="rId25"/>
    <p:sldId id="307" r:id="rId26"/>
    <p:sldId id="308" r:id="rId27"/>
    <p:sldId id="309" r:id="rId28"/>
    <p:sldId id="310" r:id="rId29"/>
    <p:sldId id="340" r:id="rId30"/>
    <p:sldId id="341" r:id="rId31"/>
    <p:sldId id="344" r:id="rId32"/>
    <p:sldId id="352" r:id="rId33"/>
    <p:sldId id="267" r:id="rId34"/>
    <p:sldId id="268" r:id="rId35"/>
    <p:sldId id="269" r:id="rId36"/>
    <p:sldId id="270" r:id="rId37"/>
    <p:sldId id="271" r:id="rId38"/>
    <p:sldId id="313" r:id="rId39"/>
    <p:sldId id="331" r:id="rId40"/>
    <p:sldId id="339" r:id="rId41"/>
    <p:sldId id="334" r:id="rId42"/>
    <p:sldId id="275" r:id="rId43"/>
    <p:sldId id="336" r:id="rId44"/>
    <p:sldId id="350" r:id="rId45"/>
    <p:sldId id="324" r:id="rId46"/>
    <p:sldId id="315" r:id="rId47"/>
    <p:sldId id="325" r:id="rId48"/>
    <p:sldId id="326" r:id="rId49"/>
    <p:sldId id="328" r:id="rId50"/>
    <p:sldId id="330" r:id="rId51"/>
    <p:sldId id="323" r:id="rId52"/>
    <p:sldId id="281" r:id="rId53"/>
    <p:sldId id="316" r:id="rId54"/>
    <p:sldId id="342" r:id="rId55"/>
    <p:sldId id="355" r:id="rId56"/>
    <p:sldId id="347" r:id="rId57"/>
    <p:sldId id="348" r:id="rId58"/>
    <p:sldId id="26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5" d="100"/>
          <a:sy n="95" d="100"/>
        </p:scale>
        <p:origin x="-8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B1B67D-5DCB-2846-9615-5D85860ED919}" type="datetimeFigureOut">
              <a:rPr lang="en-US" smtClean="0"/>
              <a:t>4/30/14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D7161B-1555-A441-9388-BE974F641B14}" type="slidenum">
              <a:rPr lang="en-US" smtClean="0"/>
              <a:t>‹#›</a:t>
            </a:fld>
            <a:endParaRPr lang="en-US"/>
          </a:p>
        </p:txBody>
      </p:sp>
    </p:spTree>
    <p:extLst>
      <p:ext uri="{BB962C8B-B14F-4D97-AF65-F5344CB8AC3E}">
        <p14:creationId xmlns:p14="http://schemas.microsoft.com/office/powerpoint/2010/main" val="5625179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n.wikipedia.org/wiki/Baryonic" TargetMode="External"/><Relationship Id="rId4" Type="http://schemas.openxmlformats.org/officeDocument/2006/relationships/hyperlink" Target="http://en.wikipedia.org/wiki/Supernova" TargetMode="External"/><Relationship Id="rId5" Type="http://schemas.openxmlformats.org/officeDocument/2006/relationships/hyperlink" Target="http://en.wikipedia.org/wiki/Standard_candle" TargetMode="External"/><Relationship Id="rId6" Type="http://schemas.openxmlformats.org/officeDocument/2006/relationships/hyperlink" Target="http://en.wikipedia.org/wiki/Baryon_acoustic_oscillations%23cite_note-ref:Perlmutter-1" TargetMode="External"/><Relationship Id="rId7" Type="http://schemas.openxmlformats.org/officeDocument/2006/relationships/hyperlink" Target="http://en.wikipedia.org/wiki/Standard_ruler" TargetMode="External"/><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smtClean="0"/>
              <a:t>baryon acoustic oscillations</a:t>
            </a:r>
            <a:r>
              <a:rPr lang="en-US" dirty="0" smtClean="0"/>
              <a:t> (BAO) refers to regular, periodic fluctuations in the density of the visible </a:t>
            </a:r>
            <a:r>
              <a:rPr lang="en-US" dirty="0" smtClean="0">
                <a:hlinkClick r:id="rId3" tooltip="Baryonic"/>
              </a:rPr>
              <a:t>baryonic</a:t>
            </a:r>
            <a:r>
              <a:rPr lang="en-US" dirty="0" smtClean="0"/>
              <a:t> matter of the universe. In the same way that </a:t>
            </a:r>
            <a:r>
              <a:rPr lang="en-US" dirty="0" smtClean="0">
                <a:hlinkClick r:id="rId4" tooltip="Supernova"/>
              </a:rPr>
              <a:t>supernova</a:t>
            </a:r>
            <a:r>
              <a:rPr lang="en-US" dirty="0" smtClean="0"/>
              <a:t> experiments provide a "</a:t>
            </a:r>
            <a:r>
              <a:rPr lang="en-US" dirty="0" smtClean="0">
                <a:hlinkClick r:id="rId5" tooltip="Standard candle"/>
              </a:rPr>
              <a:t>standard candle</a:t>
            </a:r>
            <a:r>
              <a:rPr lang="en-US" dirty="0" smtClean="0"/>
              <a:t>" for astronomical observations,</a:t>
            </a:r>
            <a:r>
              <a:rPr lang="en-US" baseline="30000" dirty="0" smtClean="0">
                <a:hlinkClick r:id="rId6"/>
              </a:rPr>
              <a:t>[1]</a:t>
            </a:r>
            <a:r>
              <a:rPr lang="en-US" dirty="0" smtClean="0"/>
              <a:t> BAO matter clustering provides a "</a:t>
            </a:r>
            <a:r>
              <a:rPr lang="en-US" dirty="0" smtClean="0">
                <a:hlinkClick r:id="rId7" tooltip="Standard ruler"/>
              </a:rPr>
              <a:t>standard ruler</a:t>
            </a:r>
            <a:r>
              <a:rPr lang="en-US" dirty="0" smtClean="0"/>
              <a:t>" for length scale in cosmology</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1</a:t>
            </a:fld>
            <a:endParaRPr lang="en-US"/>
          </a:p>
        </p:txBody>
      </p:sp>
    </p:spTree>
    <p:extLst>
      <p:ext uri="{BB962C8B-B14F-4D97-AF65-F5344CB8AC3E}">
        <p14:creationId xmlns:p14="http://schemas.microsoft.com/office/powerpoint/2010/main" val="287668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mirror is f/2.7</a:t>
            </a:r>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18</a:t>
            </a:fld>
            <a:endParaRPr lang="en-US"/>
          </a:p>
        </p:txBody>
      </p:sp>
    </p:spTree>
    <p:extLst>
      <p:ext uri="{BB962C8B-B14F-4D97-AF65-F5344CB8AC3E}">
        <p14:creationId xmlns:p14="http://schemas.microsoft.com/office/powerpoint/2010/main" val="2681560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60 degrees off zenith</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23</a:t>
            </a:fld>
            <a:endParaRPr lang="en-US"/>
          </a:p>
        </p:txBody>
      </p:sp>
    </p:spTree>
    <p:extLst>
      <p:ext uri="{BB962C8B-B14F-4D97-AF65-F5344CB8AC3E}">
        <p14:creationId xmlns:p14="http://schemas.microsoft.com/office/powerpoint/2010/main" val="227096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C7C5DE-0CBF-A148-BC34-11344616316D}"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C7C5DE-0CBF-A148-BC34-11344616316D}" type="slidenum">
              <a:rPr lang="en-US" smtClean="0"/>
              <a:pPr/>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MOVIE</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32</a:t>
            </a:fld>
            <a:endParaRPr lang="en-US"/>
          </a:p>
        </p:txBody>
      </p:sp>
    </p:spTree>
    <p:extLst>
      <p:ext uri="{BB962C8B-B14F-4D97-AF65-F5344CB8AC3E}">
        <p14:creationId xmlns:p14="http://schemas.microsoft.com/office/powerpoint/2010/main" val="3047968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that’s what we did with BOSS, but </a:t>
            </a:r>
            <a:r>
              <a:rPr lang="en-US" dirty="0" err="1" smtClean="0"/>
              <a:t>BigBOSS</a:t>
            </a:r>
            <a:r>
              <a:rPr lang="en-US" dirty="0" smtClean="0"/>
              <a:t> is bigger. Main difference is in the number</a:t>
            </a:r>
            <a:r>
              <a:rPr lang="en-US" baseline="0" dirty="0" smtClean="0"/>
              <a:t> of </a:t>
            </a:r>
            <a:r>
              <a:rPr lang="en-US" baseline="0" dirty="0" err="1" smtClean="0"/>
              <a:t>fibres</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33</a:t>
            </a:fld>
            <a:endParaRPr lang="en-US"/>
          </a:p>
        </p:txBody>
      </p:sp>
    </p:spTree>
    <p:extLst>
      <p:ext uri="{BB962C8B-B14F-4D97-AF65-F5344CB8AC3E}">
        <p14:creationId xmlns:p14="http://schemas.microsoft.com/office/powerpoint/2010/main" val="1229850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This is the </a:t>
            </a:r>
            <a:r>
              <a:rPr lang="en-US" dirty="0" err="1" smtClean="0"/>
              <a:t>fibre</a:t>
            </a:r>
            <a:r>
              <a:rPr lang="en-US" dirty="0" smtClean="0"/>
              <a:t> plugging team for</a:t>
            </a:r>
            <a:r>
              <a:rPr lang="en-US" baseline="0" dirty="0" smtClean="0"/>
              <a:t> BOSS, their first day on the job</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34</a:t>
            </a:fld>
            <a:endParaRPr lang="en-US"/>
          </a:p>
        </p:txBody>
      </p:sp>
    </p:spTree>
    <p:extLst>
      <p:ext uri="{BB962C8B-B14F-4D97-AF65-F5344CB8AC3E}">
        <p14:creationId xmlns:p14="http://schemas.microsoft.com/office/powerpoint/2010/main" val="324586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And this is the </a:t>
            </a:r>
            <a:r>
              <a:rPr lang="en-US" dirty="0" err="1" smtClean="0"/>
              <a:t>fibre</a:t>
            </a:r>
            <a:r>
              <a:rPr lang="en-US" dirty="0" smtClean="0"/>
              <a:t> plugging team now! We can’t make them do a plug plate with 5000</a:t>
            </a:r>
            <a:r>
              <a:rPr lang="en-US" baseline="0" dirty="0" smtClean="0"/>
              <a:t> </a:t>
            </a:r>
            <a:r>
              <a:rPr lang="en-US" baseline="0" dirty="0" err="1" smtClean="0"/>
              <a:t>fibres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35</a:t>
            </a:fld>
            <a:endParaRPr lang="en-US"/>
          </a:p>
        </p:txBody>
      </p:sp>
    </p:spTree>
    <p:extLst>
      <p:ext uri="{BB962C8B-B14F-4D97-AF65-F5344CB8AC3E}">
        <p14:creationId xmlns:p14="http://schemas.microsoft.com/office/powerpoint/2010/main" val="276696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Maybe we could hire </a:t>
            </a:r>
            <a:r>
              <a:rPr lang="en-US" dirty="0" err="1" smtClean="0"/>
              <a:t>FoxCon</a:t>
            </a:r>
            <a:r>
              <a:rPr lang="en-US" dirty="0" smtClean="0"/>
              <a:t> to do it</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36</a:t>
            </a:fld>
            <a:endParaRPr lang="en-US"/>
          </a:p>
        </p:txBody>
      </p:sp>
    </p:spTree>
    <p:extLst>
      <p:ext uri="{BB962C8B-B14F-4D97-AF65-F5344CB8AC3E}">
        <p14:creationId xmlns:p14="http://schemas.microsoft.com/office/powerpoint/2010/main" val="37639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They’re </a:t>
            </a:r>
            <a:r>
              <a:rPr lang="en-US" dirty="0" err="1" smtClean="0"/>
              <a:t>kinda</a:t>
            </a:r>
            <a:r>
              <a:rPr lang="en-US" dirty="0" smtClean="0"/>
              <a:t> busy</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37</a:t>
            </a:fld>
            <a:endParaRPr lang="en-US"/>
          </a:p>
        </p:txBody>
      </p:sp>
    </p:spTree>
    <p:extLst>
      <p:ext uri="{BB962C8B-B14F-4D97-AF65-F5344CB8AC3E}">
        <p14:creationId xmlns:p14="http://schemas.microsoft.com/office/powerpoint/2010/main" val="132983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main question we’re trying to answer, is what kind of universe are we in?  And this al depends on the amount of dark energy and dark matter in the universe. More matter than energy = closed, more energy than</a:t>
            </a:r>
            <a:r>
              <a:rPr lang="en-US" baseline="0" dirty="0" smtClean="0"/>
              <a:t> </a:t>
            </a:r>
            <a:r>
              <a:rPr lang="en-US" baseline="0" dirty="0" err="1" smtClean="0"/>
              <a:t>metter</a:t>
            </a:r>
            <a:r>
              <a:rPr lang="en-US" baseline="0" dirty="0" smtClean="0"/>
              <a:t>=open, same energy as matter=flat</a:t>
            </a:r>
          </a:p>
        </p:txBody>
      </p:sp>
    </p:spTree>
    <p:extLst>
      <p:ext uri="{BB962C8B-B14F-4D97-AF65-F5344CB8AC3E}">
        <p14:creationId xmlns:p14="http://schemas.microsoft.com/office/powerpoint/2010/main" val="1887722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VIDEO</a:t>
            </a:r>
            <a:endParaRPr lang="en-US" dirty="0"/>
          </a:p>
        </p:txBody>
      </p:sp>
      <p:sp>
        <p:nvSpPr>
          <p:cNvPr id="4" name="Slide Number Placeholder 3"/>
          <p:cNvSpPr>
            <a:spLocks noGrp="1"/>
          </p:cNvSpPr>
          <p:nvPr>
            <p:ph type="sldNum" sz="quarter" idx="10"/>
          </p:nvPr>
        </p:nvSpPr>
        <p:spPr/>
        <p:txBody>
          <a:bodyPr/>
          <a:lstStyle/>
          <a:p>
            <a:fld id="{489A163C-9900-7844-B9C6-5AADAE0E1066}" type="slidenum">
              <a:rPr lang="en-US" smtClean="0"/>
              <a:t>42</a:t>
            </a:fld>
            <a:endParaRPr lang="en-US"/>
          </a:p>
        </p:txBody>
      </p:sp>
    </p:spTree>
    <p:extLst>
      <p:ext uri="{BB962C8B-B14F-4D97-AF65-F5344CB8AC3E}">
        <p14:creationId xmlns:p14="http://schemas.microsoft.com/office/powerpoint/2010/main" val="164709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DE equation of state parameter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omega describes</a:t>
            </a:r>
            <a:r>
              <a:rPr lang="en-US" baseline="0" dirty="0" smtClean="0"/>
              <a:t> the equation of state of dark energy and is a cosmological constant. If omega&lt;-1/3, then the expansion is accelerating</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5</a:t>
            </a:fld>
            <a:endParaRPr lang="en-US"/>
          </a:p>
        </p:txBody>
      </p:sp>
    </p:spTree>
    <p:extLst>
      <p:ext uri="{BB962C8B-B14F-4D97-AF65-F5344CB8AC3E}">
        <p14:creationId xmlns:p14="http://schemas.microsoft.com/office/powerpoint/2010/main" val="117723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Complicated system, 3 channels, 3 types of object</a:t>
            </a:r>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6</a:t>
            </a:fld>
            <a:endParaRPr lang="en-US"/>
          </a:p>
        </p:txBody>
      </p:sp>
    </p:spTree>
    <p:extLst>
      <p:ext uri="{BB962C8B-B14F-4D97-AF65-F5344CB8AC3E}">
        <p14:creationId xmlns:p14="http://schemas.microsoft.com/office/powerpoint/2010/main" val="121531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million objects –</a:t>
            </a:r>
            <a:r>
              <a:rPr lang="en-US" baseline="0" dirty="0" smtClean="0"/>
              <a:t> 5000 fibers, 5 years</a:t>
            </a:r>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7</a:t>
            </a:fld>
            <a:endParaRPr lang="en-US"/>
          </a:p>
        </p:txBody>
      </p:sp>
    </p:spTree>
    <p:extLst>
      <p:ext uri="{BB962C8B-B14F-4D97-AF65-F5344CB8AC3E}">
        <p14:creationId xmlns:p14="http://schemas.microsoft.com/office/powerpoint/2010/main" val="195171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Blue band resolution: </a:t>
            </a:r>
            <a:r>
              <a:rPr lang="en-US" sz="1200" dirty="0" smtClean="0">
                <a:latin typeface="Arial" pitchFamily="34" charset="0"/>
                <a:cs typeface="Arial" pitchFamily="34" charset="0"/>
              </a:rPr>
              <a:t>1500</a:t>
            </a:r>
          </a:p>
        </p:txBody>
      </p:sp>
      <p:sp>
        <p:nvSpPr>
          <p:cNvPr id="4" name="Slide Number Placeholder 3"/>
          <p:cNvSpPr>
            <a:spLocks noGrp="1"/>
          </p:cNvSpPr>
          <p:nvPr>
            <p:ph type="sldNum" sz="quarter" idx="10"/>
          </p:nvPr>
        </p:nvSpPr>
        <p:spPr/>
        <p:txBody>
          <a:bodyPr/>
          <a:lstStyle/>
          <a:p>
            <a:fld id="{29D7161B-1555-A441-9388-BE974F641B14}" type="slidenum">
              <a:rPr lang="en-US" smtClean="0"/>
              <a:t>8</a:t>
            </a:fld>
            <a:endParaRPr lang="en-US"/>
          </a:p>
        </p:txBody>
      </p:sp>
    </p:spTree>
    <p:extLst>
      <p:ext uri="{BB962C8B-B14F-4D97-AF65-F5344CB8AC3E}">
        <p14:creationId xmlns:p14="http://schemas.microsoft.com/office/powerpoint/2010/main" val="280443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NIR band:</a:t>
            </a:r>
            <a:r>
              <a:rPr lang="en-US" baseline="0" dirty="0" smtClean="0"/>
              <a:t> Resolution </a:t>
            </a:r>
            <a:r>
              <a:rPr lang="en-US" sz="1200" dirty="0" smtClean="0">
                <a:latin typeface="Arial" pitchFamily="34" charset="0"/>
                <a:cs typeface="Arial" pitchFamily="34" charset="0"/>
              </a:rPr>
              <a:t>4000</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mid band: Resolution </a:t>
            </a:r>
            <a:r>
              <a:rPr lang="en-US" sz="1200" dirty="0" smtClean="0">
                <a:latin typeface="Arial" pitchFamily="34" charset="0"/>
                <a:cs typeface="Arial" pitchFamily="34" charset="0"/>
              </a:rPr>
              <a:t>&gt; 3000</a:t>
            </a:r>
          </a:p>
          <a:p>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9</a:t>
            </a:fld>
            <a:endParaRPr lang="en-US"/>
          </a:p>
        </p:txBody>
      </p:sp>
    </p:spTree>
    <p:extLst>
      <p:ext uri="{BB962C8B-B14F-4D97-AF65-F5344CB8AC3E}">
        <p14:creationId xmlns:p14="http://schemas.microsoft.com/office/powerpoint/2010/main" val="878241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redshifts using quasar </a:t>
            </a:r>
            <a:r>
              <a:rPr lang="en-US" dirty="0" err="1" smtClean="0"/>
              <a:t>ly</a:t>
            </a:r>
            <a:r>
              <a:rPr lang="en-US" dirty="0" smtClean="0"/>
              <a:t>-a forest</a:t>
            </a:r>
            <a:r>
              <a:rPr lang="en-US" baseline="0" dirty="0" smtClean="0"/>
              <a:t> – it’s why we’re so keen to hang onto the blue despite it being so much more difficult</a:t>
            </a:r>
            <a:endParaRPr lang="en-US" dirty="0"/>
          </a:p>
        </p:txBody>
      </p:sp>
      <p:sp>
        <p:nvSpPr>
          <p:cNvPr id="4" name="Slide Number Placeholder 3"/>
          <p:cNvSpPr>
            <a:spLocks noGrp="1"/>
          </p:cNvSpPr>
          <p:nvPr>
            <p:ph type="sldNum" sz="quarter" idx="10"/>
          </p:nvPr>
        </p:nvSpPr>
        <p:spPr/>
        <p:txBody>
          <a:bodyPr/>
          <a:lstStyle/>
          <a:p>
            <a:fld id="{29D7161B-1555-A441-9388-BE974F641B14}" type="slidenum">
              <a:rPr lang="en-US" smtClean="0"/>
              <a:t>10</a:t>
            </a:fld>
            <a:endParaRPr lang="en-US"/>
          </a:p>
        </p:txBody>
      </p:sp>
    </p:spTree>
    <p:extLst>
      <p:ext uri="{BB962C8B-B14F-4D97-AF65-F5344CB8AC3E}">
        <p14:creationId xmlns:p14="http://schemas.microsoft.com/office/powerpoint/2010/main" val="3365767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BigBOSS</a:t>
            </a:r>
            <a:r>
              <a:rPr lang="en-US" sz="1200" kern="1200" dirty="0" smtClean="0">
                <a:solidFill>
                  <a:schemeClr val="tx1"/>
                </a:solidFill>
                <a:latin typeface="+mn-lt"/>
                <a:ea typeface="+mn-ea"/>
                <a:cs typeface="+mn-cs"/>
              </a:rPr>
              <a:t> would measure "baryon acoustic oscillations" (BAO) - regular</a:t>
            </a:r>
          </a:p>
          <a:p>
            <a:r>
              <a:rPr lang="en-US" sz="1200" kern="1200" dirty="0" smtClean="0">
                <a:solidFill>
                  <a:schemeClr val="tx1"/>
                </a:solidFill>
                <a:latin typeface="+mn-lt"/>
                <a:ea typeface="+mn-ea"/>
                <a:cs typeface="+mn-cs"/>
              </a:rPr>
              <a:t>variations in the density of mass in the universe - which are evident in</a:t>
            </a:r>
          </a:p>
          <a:p>
            <a:r>
              <a:rPr lang="en-US" sz="1200" kern="1200" dirty="0" smtClean="0">
                <a:solidFill>
                  <a:schemeClr val="tx1"/>
                </a:solidFill>
                <a:latin typeface="+mn-lt"/>
                <a:ea typeface="+mn-ea"/>
                <a:cs typeface="+mn-cs"/>
              </a:rPr>
              <a:t>the netlike tendrils and voids of visible galaxies and intergalactic gas.</a:t>
            </a:r>
          </a:p>
          <a:p>
            <a:r>
              <a:rPr lang="en-US" sz="1200" kern="1200" dirty="0" smtClean="0">
                <a:solidFill>
                  <a:schemeClr val="tx1"/>
                </a:solidFill>
                <a:latin typeface="+mn-lt"/>
                <a:ea typeface="+mn-ea"/>
                <a:cs typeface="+mn-cs"/>
              </a:rPr>
              <a:t>Ordinary matter adds up to only five percent of the mass-energy in the</a:t>
            </a:r>
          </a:p>
          <a:p>
            <a:r>
              <a:rPr lang="en-US" sz="1200" kern="1200" dirty="0" smtClean="0">
                <a:solidFill>
                  <a:schemeClr val="tx1"/>
                </a:solidFill>
                <a:latin typeface="+mn-lt"/>
                <a:ea typeface="+mn-ea"/>
                <a:cs typeface="+mn-cs"/>
              </a:rPr>
              <a:t>universe, but its large-scale distribution maps underlying invisible dark</a:t>
            </a:r>
          </a:p>
          <a:p>
            <a:r>
              <a:rPr lang="en-US" sz="1200" kern="1200" dirty="0" smtClean="0">
                <a:solidFill>
                  <a:schemeClr val="tx1"/>
                </a:solidFill>
                <a:latin typeface="+mn-lt"/>
                <a:ea typeface="+mn-ea"/>
                <a:cs typeface="+mn-cs"/>
              </a:rPr>
              <a:t>matter, another 20 percent of the total, and echoes the minute temperature</a:t>
            </a:r>
          </a:p>
          <a:p>
            <a:r>
              <a:rPr lang="en-US" sz="1200" kern="1200" dirty="0" smtClean="0">
                <a:solidFill>
                  <a:schemeClr val="tx1"/>
                </a:solidFill>
                <a:latin typeface="+mn-lt"/>
                <a:ea typeface="+mn-ea"/>
                <a:cs typeface="+mn-cs"/>
              </a:rPr>
              <a:t>variations of the ancient cosmic microwave background radiation (CMB).</a:t>
            </a:r>
          </a:p>
          <a:p>
            <a:r>
              <a:rPr lang="en-US" sz="1200" kern="1200" dirty="0" smtClean="0">
                <a:solidFill>
                  <a:schemeClr val="tx1"/>
                </a:solidFill>
                <a:latin typeface="+mn-lt"/>
                <a:ea typeface="+mn-ea"/>
                <a:cs typeface="+mn-cs"/>
              </a:rPr>
              <a:t>Thus BAO's recurring peaks in density, from the CMB to the present,</a:t>
            </a:r>
          </a:p>
          <a:p>
            <a:r>
              <a:rPr lang="en-US" sz="1200" kern="1200" dirty="0" smtClean="0">
                <a:solidFill>
                  <a:schemeClr val="tx1"/>
                </a:solidFill>
                <a:latin typeface="+mn-lt"/>
                <a:ea typeface="+mn-ea"/>
                <a:cs typeface="+mn-cs"/>
              </a:rPr>
              <a:t>represent marks on a standard ruler of the cosmos that can be used to its</a:t>
            </a:r>
          </a:p>
          <a:p>
            <a:r>
              <a:rPr lang="en-US" sz="1200" kern="1200" dirty="0" smtClean="0">
                <a:solidFill>
                  <a:schemeClr val="tx1"/>
                </a:solidFill>
                <a:latin typeface="+mn-lt"/>
                <a:ea typeface="+mn-ea"/>
                <a:cs typeface="+mn-cs"/>
              </a:rPr>
              <a:t>measure expansion history from early times until now.</a:t>
            </a:r>
          </a:p>
        </p:txBody>
      </p:sp>
      <p:sp>
        <p:nvSpPr>
          <p:cNvPr id="4" name="Slide Number Placeholder 3"/>
          <p:cNvSpPr>
            <a:spLocks noGrp="1"/>
          </p:cNvSpPr>
          <p:nvPr>
            <p:ph type="sldNum" sz="quarter" idx="10"/>
          </p:nvPr>
        </p:nvSpPr>
        <p:spPr/>
        <p:txBody>
          <a:bodyPr/>
          <a:lstStyle/>
          <a:p>
            <a:fld id="{489A163C-9900-7844-B9C6-5AADAE0E1066}" type="slidenum">
              <a:rPr lang="en-US" smtClean="0"/>
              <a:t>11</a:t>
            </a:fld>
            <a:endParaRPr lang="en-US"/>
          </a:p>
        </p:txBody>
      </p:sp>
    </p:spTree>
    <p:extLst>
      <p:ext uri="{BB962C8B-B14F-4D97-AF65-F5344CB8AC3E}">
        <p14:creationId xmlns:p14="http://schemas.microsoft.com/office/powerpoint/2010/main" val="16693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0725" y="2271718"/>
            <a:ext cx="8159750" cy="1568450"/>
          </a:xfrm>
        </p:spPr>
        <p:txBody>
          <a:bodyPr/>
          <a:lstStyle/>
          <a:p>
            <a:r>
              <a:rPr lang="en-US" smtClean="0"/>
              <a:t>Click to edit Master title style</a:t>
            </a:r>
            <a:endParaRPr lang="en-US"/>
          </a:p>
        </p:txBody>
      </p:sp>
      <p:sp>
        <p:nvSpPr>
          <p:cNvPr id="3" name="Subtitle 2"/>
          <p:cNvSpPr>
            <a:spLocks noGrp="1"/>
          </p:cNvSpPr>
          <p:nvPr>
            <p:ph type="subTitle" idx="1"/>
          </p:nvPr>
        </p:nvSpPr>
        <p:spPr>
          <a:xfrm>
            <a:off x="1439876" y="4144976"/>
            <a:ext cx="6721475" cy="1870075"/>
          </a:xfrm>
        </p:spPr>
        <p:txBody>
          <a:bodyPr/>
          <a:lstStyle>
            <a:lvl1pPr marL="0" indent="0" algn="ctr">
              <a:buNone/>
              <a:defRPr/>
            </a:lvl1pPr>
            <a:lvl2pPr marL="456669" indent="0" algn="ctr">
              <a:buNone/>
              <a:defRPr/>
            </a:lvl2pPr>
            <a:lvl3pPr marL="913341" indent="0" algn="ctr">
              <a:buNone/>
              <a:defRPr/>
            </a:lvl3pPr>
            <a:lvl4pPr marL="1370008" indent="0" algn="ctr">
              <a:buNone/>
              <a:defRPr/>
            </a:lvl4pPr>
            <a:lvl5pPr marL="1826681" indent="0" algn="ctr">
              <a:buNone/>
              <a:defRPr/>
            </a:lvl5pPr>
            <a:lvl6pPr marL="2283353" indent="0" algn="ctr">
              <a:buNone/>
              <a:defRPr/>
            </a:lvl6pPr>
            <a:lvl7pPr marL="2740024" indent="0" algn="ctr">
              <a:buNone/>
              <a:defRPr/>
            </a:lvl7pPr>
            <a:lvl8pPr marL="3196695" indent="0" algn="ctr">
              <a:buNone/>
              <a:defRPr/>
            </a:lvl8pPr>
            <a:lvl9pPr marL="3653366" indent="0" algn="ctr">
              <a:buNone/>
              <a:defRPr/>
            </a:lvl9pPr>
          </a:lstStyle>
          <a:p>
            <a:r>
              <a:rPr lang="en-US" smtClean="0"/>
              <a:t>Click to edit Master subtitle style</a:t>
            </a:r>
            <a:endParaRPr lang="en-US"/>
          </a:p>
        </p:txBody>
      </p:sp>
      <p:pic>
        <p:nvPicPr>
          <p:cNvPr id="8"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46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_Titre et contenu">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5" name="Group 21"/>
          <p:cNvGrpSpPr>
            <a:grpSpLocks/>
          </p:cNvGrpSpPr>
          <p:nvPr userDrawn="1"/>
        </p:nvGrpSpPr>
        <p:grpSpPr bwMode="auto">
          <a:xfrm>
            <a:off x="769938" y="6604000"/>
            <a:ext cx="7562850" cy="307975"/>
            <a:chOff x="1995714" y="6604649"/>
            <a:chExt cx="5687786" cy="307777"/>
          </a:xfrm>
        </p:grpSpPr>
        <p:sp>
          <p:nvSpPr>
            <p:cNvPr id="6"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7" name="Straight Connector 6"/>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2326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6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9"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12" name="Group 21"/>
          <p:cNvGrpSpPr>
            <a:grpSpLocks/>
          </p:cNvGrpSpPr>
          <p:nvPr userDrawn="1"/>
        </p:nvGrpSpPr>
        <p:grpSpPr bwMode="auto">
          <a:xfrm>
            <a:off x="769938" y="6604000"/>
            <a:ext cx="7562850" cy="307975"/>
            <a:chOff x="1995714" y="6604649"/>
            <a:chExt cx="5687786" cy="307777"/>
          </a:xfrm>
        </p:grpSpPr>
        <p:sp>
          <p:nvSpPr>
            <p:cNvPr id="13"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4" name="Straight Connector 13"/>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16398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1815" y="968383"/>
            <a:ext cx="4148137" cy="5751513"/>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2350" y="968383"/>
            <a:ext cx="4148138" cy="5751513"/>
          </a:xfrm>
        </p:spPr>
        <p:txBody>
          <a:bodyPr/>
          <a:lstStyle>
            <a:lvl1pPr>
              <a:defRPr sz="27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7"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10" name="Group 21"/>
          <p:cNvGrpSpPr>
            <a:grpSpLocks/>
          </p:cNvGrpSpPr>
          <p:nvPr userDrawn="1"/>
        </p:nvGrpSpPr>
        <p:grpSpPr bwMode="auto">
          <a:xfrm>
            <a:off x="769938" y="6604000"/>
            <a:ext cx="7562850" cy="307975"/>
            <a:chOff x="1995714" y="6604649"/>
            <a:chExt cx="5687786" cy="307777"/>
          </a:xfrm>
        </p:grpSpPr>
        <p:sp>
          <p:nvSpPr>
            <p:cNvPr id="11"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2" name="Straight Connector 11"/>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6385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5"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8" name="Group 21"/>
          <p:cNvGrpSpPr>
            <a:grpSpLocks/>
          </p:cNvGrpSpPr>
          <p:nvPr userDrawn="1"/>
        </p:nvGrpSpPr>
        <p:grpSpPr bwMode="auto">
          <a:xfrm>
            <a:off x="769938" y="6604000"/>
            <a:ext cx="7562850" cy="307975"/>
            <a:chOff x="1995714" y="6604649"/>
            <a:chExt cx="5687786" cy="307777"/>
          </a:xfrm>
        </p:grpSpPr>
        <p:sp>
          <p:nvSpPr>
            <p:cNvPr id="9"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0" name="Straight Connector 9"/>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0089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7" name="Group 21"/>
          <p:cNvGrpSpPr>
            <a:grpSpLocks/>
          </p:cNvGrpSpPr>
          <p:nvPr userDrawn="1"/>
        </p:nvGrpSpPr>
        <p:grpSpPr bwMode="auto">
          <a:xfrm>
            <a:off x="769938" y="6604000"/>
            <a:ext cx="7562850" cy="307975"/>
            <a:chOff x="1995714" y="6604649"/>
            <a:chExt cx="5687786" cy="307777"/>
          </a:xfrm>
        </p:grpSpPr>
        <p:sp>
          <p:nvSpPr>
            <p:cNvPr id="8"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9" name="Straight Connector 8"/>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1636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438" y="290527"/>
            <a:ext cx="3159125" cy="12398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754441" y="290524"/>
            <a:ext cx="5367338" cy="6243637"/>
          </a:xfrm>
        </p:spPr>
        <p:txBody>
          <a:bodyPr/>
          <a:lstStyle>
            <a:lvl1pPr>
              <a:defRPr sz="3200"/>
            </a:lvl1pPr>
            <a:lvl2pPr>
              <a:defRPr sz="27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79438" y="1530355"/>
            <a:ext cx="3159125" cy="5003801"/>
          </a:xfrm>
        </p:spPr>
        <p:txBody>
          <a:bodyPr/>
          <a:lstStyle>
            <a:lvl1pPr marL="0" indent="0">
              <a:buNone/>
              <a:defRPr sz="1400"/>
            </a:lvl1pPr>
            <a:lvl2pPr marL="456669" indent="0">
              <a:buNone/>
              <a:defRPr sz="1200"/>
            </a:lvl2pPr>
            <a:lvl3pPr marL="913341" indent="0">
              <a:buNone/>
              <a:defRPr sz="1000"/>
            </a:lvl3pPr>
            <a:lvl4pPr marL="1370008" indent="0">
              <a:buNone/>
              <a:defRPr sz="1000"/>
            </a:lvl4pPr>
            <a:lvl5pPr marL="1826681" indent="0">
              <a:buNone/>
              <a:defRPr sz="1000"/>
            </a:lvl5pPr>
            <a:lvl6pPr marL="2283353" indent="0">
              <a:buNone/>
              <a:defRPr sz="1000"/>
            </a:lvl6pPr>
            <a:lvl7pPr marL="2740024" indent="0">
              <a:buNone/>
              <a:defRPr sz="1000"/>
            </a:lvl7pPr>
            <a:lvl8pPr marL="3196695" indent="0">
              <a:buNone/>
              <a:defRPr sz="1000"/>
            </a:lvl8pPr>
            <a:lvl9pPr marL="3653366" indent="0">
              <a:buNone/>
              <a:defRPr sz="1000"/>
            </a:lvl9pPr>
          </a:lstStyle>
          <a:p>
            <a:pPr lvl="0"/>
            <a:r>
              <a:rPr lang="en-US" smtClean="0"/>
              <a:t>Click to edit Master text styles</a:t>
            </a:r>
          </a:p>
        </p:txBody>
      </p:sp>
      <p:sp>
        <p:nvSpPr>
          <p:cNvPr id="6"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7"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10" name="Group 21"/>
          <p:cNvGrpSpPr>
            <a:grpSpLocks/>
          </p:cNvGrpSpPr>
          <p:nvPr userDrawn="1"/>
        </p:nvGrpSpPr>
        <p:grpSpPr bwMode="auto">
          <a:xfrm>
            <a:off x="769938" y="6604000"/>
            <a:ext cx="7562850" cy="307975"/>
            <a:chOff x="1995714" y="6604649"/>
            <a:chExt cx="5687786" cy="307777"/>
          </a:xfrm>
        </p:grpSpPr>
        <p:sp>
          <p:nvSpPr>
            <p:cNvPr id="11"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2" name="Straight Connector 11"/>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225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1199" y="5121275"/>
            <a:ext cx="5761037" cy="6032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81199" y="654050"/>
            <a:ext cx="5761037" cy="4389438"/>
          </a:xfrm>
        </p:spPr>
        <p:txBody>
          <a:bodyPr/>
          <a:lstStyle>
            <a:lvl1pPr marL="0" indent="0">
              <a:buNone/>
              <a:defRPr sz="3200"/>
            </a:lvl1pPr>
            <a:lvl2pPr marL="456669" indent="0">
              <a:buNone/>
              <a:defRPr sz="2700"/>
            </a:lvl2pPr>
            <a:lvl3pPr marL="913341" indent="0">
              <a:buNone/>
              <a:defRPr sz="2400"/>
            </a:lvl3pPr>
            <a:lvl4pPr marL="1370008" indent="0">
              <a:buNone/>
              <a:defRPr sz="2000"/>
            </a:lvl4pPr>
            <a:lvl5pPr marL="1826681" indent="0">
              <a:buNone/>
              <a:defRPr sz="2000"/>
            </a:lvl5pPr>
            <a:lvl6pPr marL="2283353" indent="0">
              <a:buNone/>
              <a:defRPr sz="2000"/>
            </a:lvl6pPr>
            <a:lvl7pPr marL="2740024" indent="0">
              <a:buNone/>
              <a:defRPr sz="2000"/>
            </a:lvl7pPr>
            <a:lvl8pPr marL="3196695" indent="0">
              <a:buNone/>
              <a:defRPr sz="2000"/>
            </a:lvl8pPr>
            <a:lvl9pPr marL="365336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881199" y="5724527"/>
            <a:ext cx="5761037" cy="858838"/>
          </a:xfrm>
        </p:spPr>
        <p:txBody>
          <a:bodyPr/>
          <a:lstStyle>
            <a:lvl1pPr marL="0" indent="0">
              <a:buNone/>
              <a:defRPr sz="1400"/>
            </a:lvl1pPr>
            <a:lvl2pPr marL="456669" indent="0">
              <a:buNone/>
              <a:defRPr sz="1200"/>
            </a:lvl2pPr>
            <a:lvl3pPr marL="913341" indent="0">
              <a:buNone/>
              <a:defRPr sz="1000"/>
            </a:lvl3pPr>
            <a:lvl4pPr marL="1370008" indent="0">
              <a:buNone/>
              <a:defRPr sz="1000"/>
            </a:lvl4pPr>
            <a:lvl5pPr marL="1826681" indent="0">
              <a:buNone/>
              <a:defRPr sz="1000"/>
            </a:lvl5pPr>
            <a:lvl6pPr marL="2283353" indent="0">
              <a:buNone/>
              <a:defRPr sz="1000"/>
            </a:lvl6pPr>
            <a:lvl7pPr marL="2740024" indent="0">
              <a:buNone/>
              <a:defRPr sz="1000"/>
            </a:lvl7pPr>
            <a:lvl8pPr marL="3196695" indent="0">
              <a:buNone/>
              <a:defRPr sz="1000"/>
            </a:lvl8pPr>
            <a:lvl9pPr marL="3653366" indent="0">
              <a:buNone/>
              <a:defRPr sz="1000"/>
            </a:lvl9pPr>
          </a:lstStyle>
          <a:p>
            <a:pPr lvl="0"/>
            <a:r>
              <a:rPr lang="en-US" smtClean="0"/>
              <a:t>Click to edit Master text styles</a:t>
            </a:r>
          </a:p>
        </p:txBody>
      </p:sp>
      <p:sp>
        <p:nvSpPr>
          <p:cNvPr id="6"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7"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10" name="Group 21"/>
          <p:cNvGrpSpPr>
            <a:grpSpLocks/>
          </p:cNvGrpSpPr>
          <p:nvPr userDrawn="1"/>
        </p:nvGrpSpPr>
        <p:grpSpPr bwMode="auto">
          <a:xfrm>
            <a:off x="769938" y="6604000"/>
            <a:ext cx="7562850" cy="307975"/>
            <a:chOff x="1995714" y="6604649"/>
            <a:chExt cx="5687786" cy="307777"/>
          </a:xfrm>
        </p:grpSpPr>
        <p:sp>
          <p:nvSpPr>
            <p:cNvPr id="11"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2" name="Straight Connector 11"/>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7407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83464"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1815" y="968383"/>
            <a:ext cx="4148137" cy="5751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2350" y="968383"/>
            <a:ext cx="4148138" cy="5751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7"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10" name="Group 21"/>
          <p:cNvGrpSpPr>
            <a:grpSpLocks/>
          </p:cNvGrpSpPr>
          <p:nvPr userDrawn="1"/>
        </p:nvGrpSpPr>
        <p:grpSpPr bwMode="auto">
          <a:xfrm>
            <a:off x="769938" y="6604000"/>
            <a:ext cx="7562850" cy="307975"/>
            <a:chOff x="1995714" y="6604649"/>
            <a:chExt cx="5687786" cy="307777"/>
          </a:xfrm>
        </p:grpSpPr>
        <p:sp>
          <p:nvSpPr>
            <p:cNvPr id="11"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12" name="Straight Connector 11"/>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5261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
        <p:nvSpPr>
          <p:cNvPr id="3" name="Line 17"/>
          <p:cNvSpPr>
            <a:spLocks noChangeShapeType="1"/>
          </p:cNvSpPr>
          <p:nvPr userDrawn="1"/>
        </p:nvSpPr>
        <p:spPr bwMode="auto">
          <a:xfrm flipH="1" flipV="1">
            <a:off x="604838" y="846138"/>
            <a:ext cx="8361362" cy="1587"/>
          </a:xfrm>
          <a:prstGeom prst="line">
            <a:avLst/>
          </a:prstGeom>
          <a:noFill/>
          <a:ln w="76200">
            <a:solidFill>
              <a:srgbClr val="00279F"/>
            </a:solidFill>
            <a:round/>
            <a:headEnd/>
            <a:tailEnd/>
          </a:ln>
          <a:extLst>
            <a:ext uri="{909E8E84-426E-40dd-AFC4-6F175D3DCCD1}">
              <a14:hiddenFill xmlns:a14="http://schemas.microsoft.com/office/drawing/2010/main">
                <a:noFill/>
              </a14:hiddenFill>
            </a:ext>
          </a:extLst>
        </p:spPr>
        <p:txBody>
          <a:bodyPr wrap="none" lIns="91332" tIns="45666" rIns="91332" bIns="45666" anchor="ctr"/>
          <a:lstStyle/>
          <a:p>
            <a:endParaRPr lang="en-US"/>
          </a:p>
        </p:txBody>
      </p:sp>
      <p:pic>
        <p:nvPicPr>
          <p:cNvPr id="4" name="Picture 7" descr="NewDM SpectroScopic.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40675" y="-6350"/>
            <a:ext cx="1185863"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00800"/>
            <a:ext cx="91440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4"/>
          <p:cNvSpPr>
            <a:spLocks noGrp="1" noChangeArrowheads="1"/>
          </p:cNvSpPr>
          <p:nvPr>
            <p:ph type="sldNum" sz="quarter" idx="4"/>
          </p:nvPr>
        </p:nvSpPr>
        <p:spPr bwMode="auto">
          <a:xfrm>
            <a:off x="8364538" y="6400800"/>
            <a:ext cx="615950" cy="200025"/>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defTabSz="913830" eaLnBrk="0" hangingPunct="0">
              <a:defRPr sz="1400">
                <a:solidFill>
                  <a:srgbClr val="000000"/>
                </a:solidFill>
                <a:latin typeface="Times New Roman" pitchFamily="18" charset="0"/>
                <a:ea typeface="+mn-ea"/>
                <a:cs typeface="+mn-cs"/>
              </a:defRPr>
            </a:lvl1pPr>
          </a:lstStyle>
          <a:p>
            <a:fld id="{1A3FD066-A8A8-AA4B-81ED-31A0DF12C646}" type="slidenum">
              <a:rPr lang="en-US" smtClean="0"/>
              <a:t>‹#›</a:t>
            </a:fld>
            <a:endParaRPr lang="en-US"/>
          </a:p>
        </p:txBody>
      </p:sp>
      <p:grpSp>
        <p:nvGrpSpPr>
          <p:cNvPr id="7" name="Group 21"/>
          <p:cNvGrpSpPr>
            <a:grpSpLocks/>
          </p:cNvGrpSpPr>
          <p:nvPr userDrawn="1"/>
        </p:nvGrpSpPr>
        <p:grpSpPr bwMode="auto">
          <a:xfrm>
            <a:off x="769938" y="6604000"/>
            <a:ext cx="7562850" cy="307975"/>
            <a:chOff x="1995714" y="6604649"/>
            <a:chExt cx="5687786" cy="307777"/>
          </a:xfrm>
        </p:grpSpPr>
        <p:sp>
          <p:nvSpPr>
            <p:cNvPr id="8" name="TextBox 8"/>
            <p:cNvSpPr txBox="1">
              <a:spLocks noChangeArrowheads="1"/>
            </p:cNvSpPr>
            <p:nvPr/>
          </p:nvSpPr>
          <p:spPr bwMode="auto">
            <a:xfrm>
              <a:off x="1995714" y="6604649"/>
              <a:ext cx="56877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400" dirty="0" smtClean="0">
                  <a:solidFill>
                    <a:srgbClr val="7F7F7F"/>
                  </a:solidFill>
                </a:rPr>
                <a:t>Claire Poppett, LBNL			Brown Bag Instrumentation Talk			April 2014</a:t>
              </a:r>
            </a:p>
          </p:txBody>
        </p:sp>
        <p:cxnSp>
          <p:nvCxnSpPr>
            <p:cNvPr id="9" name="Straight Connector 8"/>
            <p:cNvCxnSpPr/>
            <p:nvPr/>
          </p:nvCxnSpPr>
          <p:spPr>
            <a:xfrm>
              <a:off x="1995714" y="6658589"/>
              <a:ext cx="5687786"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26546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5536" tIns="46929" rIns="95536" bIns="46929" numCol="1" anchor="ctr" anchorCtr="0" compatLnSpc="1">
            <a:prstTxWarp prst="textNoShape">
              <a:avLst/>
            </a:prstTxWarp>
          </a:bodyPr>
          <a:lstStyle/>
          <a:p>
            <a:pPr lvl="0"/>
            <a:r>
              <a:rPr lang="en-US"/>
              <a:t>One line title (two lines possible)</a:t>
            </a:r>
          </a:p>
        </p:txBody>
      </p:sp>
      <p:sp>
        <p:nvSpPr>
          <p:cNvPr id="1027" name="Rectangle 3"/>
          <p:cNvSpPr>
            <a:spLocks noGrp="1" noChangeArrowheads="1"/>
          </p:cNvSpPr>
          <p:nvPr>
            <p:ph type="body" idx="1"/>
          </p:nvPr>
        </p:nvSpPr>
        <p:spPr bwMode="auto">
          <a:xfrm>
            <a:off x="676275" y="968375"/>
            <a:ext cx="8304213"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5536" tIns="46929" rIns="95536" bIns="469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Lst>
  <p:txStyles>
    <p:titleStyle>
      <a:lvl1pPr algn="ctr" defTabSz="965200" rtl="0" eaLnBrk="1" fontAlgn="base" hangingPunct="1">
        <a:lnSpc>
          <a:spcPct val="85000"/>
        </a:lnSpc>
        <a:spcBef>
          <a:spcPct val="0"/>
        </a:spcBef>
        <a:spcAft>
          <a:spcPct val="0"/>
        </a:spcAft>
        <a:defRPr sz="3600" b="1">
          <a:solidFill>
            <a:schemeClr val="accent2"/>
          </a:solidFill>
          <a:latin typeface="+mj-lt"/>
          <a:ea typeface="ＭＳ Ｐゴシック" charset="0"/>
          <a:cs typeface="ＭＳ Ｐゴシック" charset="0"/>
        </a:defRPr>
      </a:lvl1pPr>
      <a:lvl2pPr algn="ctr" defTabSz="965200"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ea typeface="ＭＳ Ｐゴシック" charset="0"/>
          <a:cs typeface="ＭＳ Ｐゴシック" charset="0"/>
        </a:defRPr>
      </a:lvl2pPr>
      <a:lvl3pPr algn="ctr" defTabSz="965200"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ea typeface="ＭＳ Ｐゴシック" charset="0"/>
          <a:cs typeface="ＭＳ Ｐゴシック" charset="0"/>
        </a:defRPr>
      </a:lvl3pPr>
      <a:lvl4pPr algn="ctr" defTabSz="965200"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ea typeface="ＭＳ Ｐゴシック" charset="0"/>
          <a:cs typeface="ＭＳ Ｐゴシック" charset="0"/>
        </a:defRPr>
      </a:lvl4pPr>
      <a:lvl5pPr algn="ctr" defTabSz="965200"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ea typeface="ＭＳ Ｐゴシック" charset="0"/>
          <a:cs typeface="ＭＳ Ｐゴシック" charset="0"/>
        </a:defRPr>
      </a:lvl5pPr>
      <a:lvl6pPr marL="456669" algn="ctr" defTabSz="965669"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3341" algn="ctr" defTabSz="965669"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70008" algn="ctr" defTabSz="965669"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6681" algn="ctr" defTabSz="965669" rtl="0" eaLnBrk="1" fontAlgn="base" hangingPunct="1">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p:titleStyle>
    <p:bodyStyle>
      <a:lvl1pPr marL="360363" indent="-360363" algn="l" defTabSz="965200" rtl="0" eaLnBrk="1" fontAlgn="base" hangingPunct="1">
        <a:spcBef>
          <a:spcPct val="20000"/>
        </a:spcBef>
        <a:spcAft>
          <a:spcPct val="0"/>
        </a:spcAft>
        <a:buSzPct val="100000"/>
        <a:buChar char="•"/>
        <a:defRPr sz="2400" b="1">
          <a:solidFill>
            <a:srgbClr val="00279F"/>
          </a:solidFill>
          <a:latin typeface="+mn-lt"/>
          <a:ea typeface="ＭＳ Ｐゴシック" charset="0"/>
          <a:cs typeface="ＭＳ Ｐゴシック" charset="0"/>
        </a:defRPr>
      </a:lvl1pPr>
      <a:lvl2pPr marL="784225" indent="-301625" algn="l" defTabSz="965200" rtl="0" eaLnBrk="1" fontAlgn="base" hangingPunct="1">
        <a:spcBef>
          <a:spcPct val="20000"/>
        </a:spcBef>
        <a:spcAft>
          <a:spcPct val="0"/>
        </a:spcAft>
        <a:buSzPct val="100000"/>
        <a:buChar char="—"/>
        <a:defRPr sz="2000" b="1">
          <a:solidFill>
            <a:srgbClr val="00279F"/>
          </a:solidFill>
          <a:latin typeface="+mn-lt"/>
          <a:ea typeface="ＭＳ Ｐゴシック" charset="0"/>
        </a:defRPr>
      </a:lvl2pPr>
      <a:lvl3pPr marL="1206500" indent="-239713" algn="l" defTabSz="965200" rtl="0" eaLnBrk="1" fontAlgn="base" hangingPunct="1">
        <a:spcBef>
          <a:spcPct val="20000"/>
        </a:spcBef>
        <a:spcAft>
          <a:spcPct val="0"/>
        </a:spcAft>
        <a:buSzPct val="100000"/>
        <a:buChar char="•"/>
        <a:defRPr sz="2400" b="1">
          <a:solidFill>
            <a:srgbClr val="00279F"/>
          </a:solidFill>
          <a:latin typeface="+mn-lt"/>
          <a:ea typeface="ＭＳ Ｐゴシック" charset="0"/>
        </a:defRPr>
      </a:lvl3pPr>
      <a:lvl4pPr marL="1689100" indent="-241300" algn="l" defTabSz="965200" rtl="0" eaLnBrk="1" fontAlgn="base" hangingPunct="1">
        <a:spcBef>
          <a:spcPct val="20000"/>
        </a:spcBef>
        <a:spcAft>
          <a:spcPct val="0"/>
        </a:spcAft>
        <a:buSzPct val="100000"/>
        <a:buChar char="—"/>
        <a:defRPr sz="2000" b="1">
          <a:solidFill>
            <a:srgbClr val="00279F"/>
          </a:solidFill>
          <a:latin typeface="+mn-lt"/>
          <a:ea typeface="ＭＳ Ｐゴシック" charset="0"/>
        </a:defRPr>
      </a:lvl4pPr>
      <a:lvl5pPr marL="2171700" indent="-239713" algn="l" defTabSz="965200" rtl="0" eaLnBrk="1" fontAlgn="base" hangingPunct="1">
        <a:spcBef>
          <a:spcPct val="20000"/>
        </a:spcBef>
        <a:spcAft>
          <a:spcPct val="0"/>
        </a:spcAft>
        <a:buChar char="»"/>
        <a:defRPr sz="2100">
          <a:solidFill>
            <a:schemeClr val="tx1"/>
          </a:solidFill>
          <a:latin typeface="+mn-lt"/>
          <a:ea typeface="ＭＳ Ｐゴシック" charset="0"/>
        </a:defRPr>
      </a:lvl5pPr>
      <a:lvl6pPr marL="2629028" indent="-241023" algn="l" defTabSz="965669" rtl="0" eaLnBrk="1" fontAlgn="base" hangingPunct="1">
        <a:spcBef>
          <a:spcPct val="20000"/>
        </a:spcBef>
        <a:spcAft>
          <a:spcPct val="0"/>
        </a:spcAft>
        <a:buChar char="»"/>
        <a:defRPr sz="2100">
          <a:solidFill>
            <a:schemeClr val="tx1"/>
          </a:solidFill>
          <a:latin typeface="+mn-lt"/>
        </a:defRPr>
      </a:lvl6pPr>
      <a:lvl7pPr marL="3085698" indent="-241023" algn="l" defTabSz="965669" rtl="0" eaLnBrk="1" fontAlgn="base" hangingPunct="1">
        <a:spcBef>
          <a:spcPct val="20000"/>
        </a:spcBef>
        <a:spcAft>
          <a:spcPct val="0"/>
        </a:spcAft>
        <a:buChar char="»"/>
        <a:defRPr sz="2100">
          <a:solidFill>
            <a:schemeClr val="tx1"/>
          </a:solidFill>
          <a:latin typeface="+mn-lt"/>
        </a:defRPr>
      </a:lvl7pPr>
      <a:lvl8pPr marL="3542376" indent="-241023" algn="l" defTabSz="965669" rtl="0" eaLnBrk="1" fontAlgn="base" hangingPunct="1">
        <a:spcBef>
          <a:spcPct val="20000"/>
        </a:spcBef>
        <a:spcAft>
          <a:spcPct val="0"/>
        </a:spcAft>
        <a:buChar char="»"/>
        <a:defRPr sz="2100">
          <a:solidFill>
            <a:schemeClr val="tx1"/>
          </a:solidFill>
          <a:latin typeface="+mn-lt"/>
        </a:defRPr>
      </a:lvl8pPr>
      <a:lvl9pPr marL="3999040" indent="-241023" algn="l" defTabSz="965669" rtl="0" eaLnBrk="1" fontAlgn="base" hangingPunct="1">
        <a:spcBef>
          <a:spcPct val="20000"/>
        </a:spcBef>
        <a:spcAft>
          <a:spcPct val="0"/>
        </a:spcAft>
        <a:buChar char="»"/>
        <a:defRPr sz="2100">
          <a:solidFill>
            <a:schemeClr val="tx1"/>
          </a:solidFill>
          <a:latin typeface="+mn-lt"/>
        </a:defRPr>
      </a:lvl9pPr>
    </p:bodyStyle>
    <p:otherStyle>
      <a:defPPr>
        <a:defRPr lang="en-US"/>
      </a:defPPr>
      <a:lvl1pPr marL="0" algn="l" defTabSz="913341" rtl="0" eaLnBrk="1" latinLnBrk="0" hangingPunct="1">
        <a:defRPr sz="1800" kern="1200">
          <a:solidFill>
            <a:schemeClr val="tx1"/>
          </a:solidFill>
          <a:latin typeface="+mn-lt"/>
          <a:ea typeface="+mn-ea"/>
          <a:cs typeface="+mn-cs"/>
        </a:defRPr>
      </a:lvl1pPr>
      <a:lvl2pPr marL="456669" algn="l" defTabSz="913341" rtl="0" eaLnBrk="1" latinLnBrk="0" hangingPunct="1">
        <a:defRPr sz="1800" kern="1200">
          <a:solidFill>
            <a:schemeClr val="tx1"/>
          </a:solidFill>
          <a:latin typeface="+mn-lt"/>
          <a:ea typeface="+mn-ea"/>
          <a:cs typeface="+mn-cs"/>
        </a:defRPr>
      </a:lvl2pPr>
      <a:lvl3pPr marL="913341" algn="l" defTabSz="913341" rtl="0" eaLnBrk="1" latinLnBrk="0" hangingPunct="1">
        <a:defRPr sz="1800" kern="1200">
          <a:solidFill>
            <a:schemeClr val="tx1"/>
          </a:solidFill>
          <a:latin typeface="+mn-lt"/>
          <a:ea typeface="+mn-ea"/>
          <a:cs typeface="+mn-cs"/>
        </a:defRPr>
      </a:lvl3pPr>
      <a:lvl4pPr marL="1370008" algn="l" defTabSz="913341" rtl="0" eaLnBrk="1" latinLnBrk="0" hangingPunct="1">
        <a:defRPr sz="1800" kern="1200">
          <a:solidFill>
            <a:schemeClr val="tx1"/>
          </a:solidFill>
          <a:latin typeface="+mn-lt"/>
          <a:ea typeface="+mn-ea"/>
          <a:cs typeface="+mn-cs"/>
        </a:defRPr>
      </a:lvl4pPr>
      <a:lvl5pPr marL="1826681" algn="l" defTabSz="913341" rtl="0" eaLnBrk="1" latinLnBrk="0" hangingPunct="1">
        <a:defRPr sz="1800" kern="1200">
          <a:solidFill>
            <a:schemeClr val="tx1"/>
          </a:solidFill>
          <a:latin typeface="+mn-lt"/>
          <a:ea typeface="+mn-ea"/>
          <a:cs typeface="+mn-cs"/>
        </a:defRPr>
      </a:lvl5pPr>
      <a:lvl6pPr marL="2283353" algn="l" defTabSz="913341" rtl="0" eaLnBrk="1" latinLnBrk="0" hangingPunct="1">
        <a:defRPr sz="1800" kern="1200">
          <a:solidFill>
            <a:schemeClr val="tx1"/>
          </a:solidFill>
          <a:latin typeface="+mn-lt"/>
          <a:ea typeface="+mn-ea"/>
          <a:cs typeface="+mn-cs"/>
        </a:defRPr>
      </a:lvl6pPr>
      <a:lvl7pPr marL="2740024" algn="l" defTabSz="913341" rtl="0" eaLnBrk="1" latinLnBrk="0" hangingPunct="1">
        <a:defRPr sz="1800" kern="1200">
          <a:solidFill>
            <a:schemeClr val="tx1"/>
          </a:solidFill>
          <a:latin typeface="+mn-lt"/>
          <a:ea typeface="+mn-ea"/>
          <a:cs typeface="+mn-cs"/>
        </a:defRPr>
      </a:lvl7pPr>
      <a:lvl8pPr marL="3196695" algn="l" defTabSz="913341" rtl="0" eaLnBrk="1" latinLnBrk="0" hangingPunct="1">
        <a:defRPr sz="1800" kern="1200">
          <a:solidFill>
            <a:schemeClr val="tx1"/>
          </a:solidFill>
          <a:latin typeface="+mn-lt"/>
          <a:ea typeface="+mn-ea"/>
          <a:cs typeface="+mn-cs"/>
        </a:defRPr>
      </a:lvl8pPr>
      <a:lvl9pPr marL="3653366" algn="l" defTabSz="9133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2.png"/><Relationship Id="rId1" Type="http://schemas.microsoft.com/office/2007/relationships/media" Target="file:///C:\Users\Michael%20Sholl\AppData\Local\Microsoft\Windows\Temporary%20Internet%20Files\Content.MSO\86EEE6CA.avi" TargetMode="External"/><Relationship Id="rId2" Type="http://schemas.openxmlformats.org/officeDocument/2006/relationships/video" Target="file:///C:\Users\Michael%20Sholl\AppData\Local\Microsoft\Windows\Temporary%20Internet%20Files\Content.MSO\86EEE6CA.av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4.png"/><Relationship Id="rId6" Type="http://schemas.openxmlformats.org/officeDocument/2006/relationships/image" Target="../media/image23.pn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3.wdp"/><Relationship Id="rId5" Type="http://schemas.openxmlformats.org/officeDocument/2006/relationships/image" Target="../media/image48.png"/><Relationship Id="rId6" Type="http://schemas.microsoft.com/office/2007/relationships/hdphoto" Target="../media/hdphoto4.wdp"/><Relationship Id="rId7" Type="http://schemas.openxmlformats.org/officeDocument/2006/relationships/image" Target="../media/image49.png"/><Relationship Id="rId8" Type="http://schemas.openxmlformats.org/officeDocument/2006/relationships/image" Target="../media/image50.png"/><Relationship Id="rId9" Type="http://schemas.microsoft.com/office/2007/relationships/hdphoto" Target="../media/hdphoto5.wdp"/><Relationship Id="rId1" Type="http://schemas.openxmlformats.org/officeDocument/2006/relationships/slideLayout" Target="../slideLayouts/slideLayout4.xml"/><Relationship Id="rId2" Type="http://schemas.openxmlformats.org/officeDocument/2006/relationships/image" Target="../media/image4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1" Type="http://schemas.microsoft.com/office/2007/relationships/media" Target="../media/media2.mp4"/><Relationship Id="rId2" Type="http://schemas.openxmlformats.org/officeDocument/2006/relationships/video" Target="../media/media2.mp4"/></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jpg"/><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 Id="rId3"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gxedo_DESI.pdf"/>
          <p:cNvPicPr>
            <a:picLocks noChangeAspect="1"/>
          </p:cNvPicPr>
          <p:nvPr/>
        </p:nvPicPr>
        <p:blipFill rotWithShape="1">
          <a:blip r:embed="rId3">
            <a:extLst>
              <a:ext uri="{28A0092B-C50C-407E-A947-70E740481C1C}">
                <a14:useLocalDpi xmlns:a14="http://schemas.microsoft.com/office/drawing/2010/main" val="0"/>
              </a:ext>
            </a:extLst>
          </a:blip>
          <a:srcRect l="11729" t="21706" r="13217" b="18355"/>
          <a:stretch/>
        </p:blipFill>
        <p:spPr>
          <a:xfrm rot="10800000">
            <a:off x="1018871" y="168838"/>
            <a:ext cx="6098461" cy="6302814"/>
          </a:xfrm>
          <a:prstGeom prst="rect">
            <a:avLst/>
          </a:prstGeom>
        </p:spPr>
      </p:pic>
      <p:sp>
        <p:nvSpPr>
          <p:cNvPr id="8" name="Subtitle 2"/>
          <p:cNvSpPr txBox="1">
            <a:spLocks/>
          </p:cNvSpPr>
          <p:nvPr/>
        </p:nvSpPr>
        <p:spPr bwMode="auto">
          <a:xfrm>
            <a:off x="5285595" y="4519357"/>
            <a:ext cx="3454561" cy="147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5536" tIns="46929" rIns="95536" bIns="46929" numCol="1" anchor="t" anchorCtr="0" compatLnSpc="1">
            <a:prstTxWarp prst="textNoShape">
              <a:avLst/>
            </a:prstTxWarp>
          </a:bodyPr>
          <a:lstStyle>
            <a:lvl1pPr marL="360363" indent="-360363" algn="l" defTabSz="965200" rtl="0" eaLnBrk="1" fontAlgn="base" hangingPunct="1">
              <a:spcBef>
                <a:spcPct val="20000"/>
              </a:spcBef>
              <a:spcAft>
                <a:spcPct val="0"/>
              </a:spcAft>
              <a:buSzPct val="100000"/>
              <a:buChar char="•"/>
              <a:defRPr sz="2400" b="1">
                <a:solidFill>
                  <a:srgbClr val="00279F"/>
                </a:solidFill>
                <a:latin typeface="+mn-lt"/>
                <a:ea typeface="ＭＳ Ｐゴシック" charset="0"/>
                <a:cs typeface="ＭＳ Ｐゴシック" charset="0"/>
              </a:defRPr>
            </a:lvl1pPr>
            <a:lvl2pPr marL="784225" indent="-301625" algn="l" defTabSz="965200" rtl="0" eaLnBrk="1" fontAlgn="base" hangingPunct="1">
              <a:spcBef>
                <a:spcPct val="20000"/>
              </a:spcBef>
              <a:spcAft>
                <a:spcPct val="0"/>
              </a:spcAft>
              <a:buSzPct val="100000"/>
              <a:buChar char="—"/>
              <a:defRPr sz="2000" b="1">
                <a:solidFill>
                  <a:srgbClr val="00279F"/>
                </a:solidFill>
                <a:latin typeface="+mn-lt"/>
                <a:ea typeface="ＭＳ Ｐゴシック" charset="0"/>
              </a:defRPr>
            </a:lvl2pPr>
            <a:lvl3pPr marL="1206500" indent="-239713" algn="l" defTabSz="965200" rtl="0" eaLnBrk="1" fontAlgn="base" hangingPunct="1">
              <a:spcBef>
                <a:spcPct val="20000"/>
              </a:spcBef>
              <a:spcAft>
                <a:spcPct val="0"/>
              </a:spcAft>
              <a:buSzPct val="100000"/>
              <a:buChar char="•"/>
              <a:defRPr sz="1800" b="1">
                <a:solidFill>
                  <a:srgbClr val="00279F"/>
                </a:solidFill>
                <a:latin typeface="+mn-lt"/>
                <a:ea typeface="ＭＳ Ｐゴシック" charset="0"/>
              </a:defRPr>
            </a:lvl3pPr>
            <a:lvl4pPr marL="1689100" indent="-241300" algn="l" defTabSz="965200" rtl="0" eaLnBrk="1" fontAlgn="base" hangingPunct="1">
              <a:spcBef>
                <a:spcPct val="20000"/>
              </a:spcBef>
              <a:spcAft>
                <a:spcPct val="0"/>
              </a:spcAft>
              <a:buSzPct val="100000"/>
              <a:buChar char="—"/>
              <a:defRPr sz="1600" b="1">
                <a:solidFill>
                  <a:srgbClr val="00279F"/>
                </a:solidFill>
                <a:latin typeface="+mn-lt"/>
                <a:ea typeface="ＭＳ Ｐゴシック" charset="0"/>
              </a:defRPr>
            </a:lvl4pPr>
            <a:lvl5pPr marL="2171700" indent="-239713" algn="l" defTabSz="965200" rtl="0" eaLnBrk="1" fontAlgn="base" hangingPunct="1">
              <a:spcBef>
                <a:spcPct val="20000"/>
              </a:spcBef>
              <a:spcAft>
                <a:spcPct val="0"/>
              </a:spcAft>
              <a:buChar char="»"/>
              <a:defRPr sz="1800">
                <a:solidFill>
                  <a:schemeClr val="tx1"/>
                </a:solidFill>
                <a:latin typeface="+mn-lt"/>
                <a:ea typeface="ＭＳ Ｐゴシック" charset="0"/>
              </a:defRPr>
            </a:lvl5pPr>
            <a:lvl6pPr marL="2629028" indent="-241023" algn="l" defTabSz="965669" rtl="0" eaLnBrk="1" fontAlgn="base" hangingPunct="1">
              <a:spcBef>
                <a:spcPct val="20000"/>
              </a:spcBef>
              <a:spcAft>
                <a:spcPct val="0"/>
              </a:spcAft>
              <a:buChar char="»"/>
              <a:defRPr sz="2100">
                <a:solidFill>
                  <a:schemeClr val="tx1"/>
                </a:solidFill>
                <a:latin typeface="+mn-lt"/>
              </a:defRPr>
            </a:lvl6pPr>
            <a:lvl7pPr marL="3085698" indent="-241023" algn="l" defTabSz="965669" rtl="0" eaLnBrk="1" fontAlgn="base" hangingPunct="1">
              <a:spcBef>
                <a:spcPct val="20000"/>
              </a:spcBef>
              <a:spcAft>
                <a:spcPct val="0"/>
              </a:spcAft>
              <a:buChar char="»"/>
              <a:defRPr sz="2100">
                <a:solidFill>
                  <a:schemeClr val="tx1"/>
                </a:solidFill>
                <a:latin typeface="+mn-lt"/>
              </a:defRPr>
            </a:lvl7pPr>
            <a:lvl8pPr marL="3542376" indent="-241023" algn="l" defTabSz="965669" rtl="0" eaLnBrk="1" fontAlgn="base" hangingPunct="1">
              <a:spcBef>
                <a:spcPct val="20000"/>
              </a:spcBef>
              <a:spcAft>
                <a:spcPct val="0"/>
              </a:spcAft>
              <a:buChar char="»"/>
              <a:defRPr sz="2100">
                <a:solidFill>
                  <a:schemeClr val="tx1"/>
                </a:solidFill>
                <a:latin typeface="+mn-lt"/>
              </a:defRPr>
            </a:lvl8pPr>
            <a:lvl9pPr marL="3999040" indent="-241023" algn="l" defTabSz="965669" rtl="0" eaLnBrk="1" fontAlgn="base" hangingPunct="1">
              <a:spcBef>
                <a:spcPct val="20000"/>
              </a:spcBef>
              <a:spcAft>
                <a:spcPct val="0"/>
              </a:spcAft>
              <a:buChar char="»"/>
              <a:defRPr sz="2100">
                <a:solidFill>
                  <a:schemeClr val="tx1"/>
                </a:solidFill>
                <a:latin typeface="+mn-lt"/>
              </a:defRPr>
            </a:lvl9pPr>
          </a:lstStyle>
          <a:p>
            <a:pPr marL="0" indent="0" algn="ctr">
              <a:buNone/>
            </a:pPr>
            <a:r>
              <a:rPr lang="en-US" sz="2800" dirty="0" smtClean="0"/>
              <a:t>Claire Poppett, LBNL</a:t>
            </a:r>
          </a:p>
          <a:p>
            <a:pPr marL="0" indent="0" algn="ctr">
              <a:buNone/>
            </a:pPr>
            <a:r>
              <a:rPr lang="en-US" sz="2000" dirty="0" smtClean="0"/>
              <a:t>Lead Fiber scientist, DESI</a:t>
            </a:r>
            <a:endParaRPr lang="en-US" sz="2000" dirty="0"/>
          </a:p>
        </p:txBody>
      </p:sp>
    </p:spTree>
    <p:extLst>
      <p:ext uri="{BB962C8B-B14F-4D97-AF65-F5344CB8AC3E}">
        <p14:creationId xmlns:p14="http://schemas.microsoft.com/office/powerpoint/2010/main" val="18903757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201"/>
          <a:stretch/>
        </p:blipFill>
        <p:spPr>
          <a:xfrm>
            <a:off x="1069848" y="905256"/>
            <a:ext cx="7508919" cy="5724144"/>
          </a:xfrm>
          <a:prstGeom prst="rect">
            <a:avLst/>
          </a:prstGeom>
        </p:spPr>
      </p:pic>
      <p:sp>
        <p:nvSpPr>
          <p:cNvPr id="2" name="Title 1"/>
          <p:cNvSpPr>
            <a:spLocks noGrp="1"/>
          </p:cNvSpPr>
          <p:nvPr>
            <p:ph type="title"/>
          </p:nvPr>
        </p:nvSpPr>
        <p:spPr/>
        <p:txBody>
          <a:bodyPr/>
          <a:lstStyle/>
          <a:p>
            <a:r>
              <a:rPr lang="en-US" dirty="0"/>
              <a:t>Ly-</a:t>
            </a:r>
            <a:r>
              <a:rPr lang="el-GR" dirty="0"/>
              <a:t>α</a:t>
            </a:r>
            <a:r>
              <a:rPr lang="en-US" dirty="0"/>
              <a:t> Forest </a:t>
            </a:r>
            <a:r>
              <a:rPr lang="en-US" dirty="0" smtClean="0"/>
              <a:t>Targets</a:t>
            </a:r>
            <a:endParaRPr lang="en-US" dirty="0"/>
          </a:p>
        </p:txBody>
      </p:sp>
      <p:sp>
        <p:nvSpPr>
          <p:cNvPr id="4" name="Slide Number Placeholder 3"/>
          <p:cNvSpPr>
            <a:spLocks noGrp="1"/>
          </p:cNvSpPr>
          <p:nvPr>
            <p:ph type="sldNum" sz="quarter" idx="4"/>
          </p:nvPr>
        </p:nvSpPr>
        <p:spPr>
          <a:xfrm>
            <a:off x="6286500" y="6533250"/>
            <a:ext cx="2133600" cy="365125"/>
          </a:xfrm>
          <a:prstGeom prst="rect">
            <a:avLst/>
          </a:prstGeom>
        </p:spPr>
        <p:txBody>
          <a:bodyPr/>
          <a:lstStyle/>
          <a:p>
            <a:pPr>
              <a:defRPr/>
            </a:pPr>
            <a:fld id="{AF0A9C52-8B53-4C05-9A81-294526E1F03C}" type="slidenum">
              <a:rPr lang="en-US" smtClean="0">
                <a:solidFill>
                  <a:srgbClr val="000000"/>
                </a:solidFill>
              </a:rPr>
              <a:pPr>
                <a:defRPr/>
              </a:pPr>
              <a:t>10</a:t>
            </a:fld>
            <a:endParaRPr lang="en-US" dirty="0">
              <a:solidFill>
                <a:srgbClr val="000000"/>
              </a:solidFill>
            </a:endParaRPr>
          </a:p>
        </p:txBody>
      </p:sp>
      <p:sp>
        <p:nvSpPr>
          <p:cNvPr id="7" name="TextBox 6"/>
          <p:cNvSpPr txBox="1"/>
          <p:nvPr/>
        </p:nvSpPr>
        <p:spPr>
          <a:xfrm rot="16200000">
            <a:off x="-245170" y="3288556"/>
            <a:ext cx="1996059" cy="400110"/>
          </a:xfrm>
          <a:prstGeom prst="rect">
            <a:avLst/>
          </a:prstGeom>
          <a:noFill/>
        </p:spPr>
        <p:txBody>
          <a:bodyPr wrap="none" rtlCol="0">
            <a:spAutoFit/>
          </a:bodyPr>
          <a:lstStyle/>
          <a:p>
            <a:r>
              <a:rPr lang="en-US" sz="2000" dirty="0" smtClean="0">
                <a:latin typeface="+mj-lt"/>
              </a:rPr>
              <a:t>Expansion Rate</a:t>
            </a:r>
            <a:endParaRPr lang="en-US" sz="2000" dirty="0">
              <a:latin typeface="+mj-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2943" y="1027562"/>
            <a:ext cx="4053009" cy="3108960"/>
          </a:xfrm>
          <a:prstGeom prst="rect">
            <a:avLst/>
          </a:prstGeom>
        </p:spPr>
      </p:pic>
      <p:sp>
        <p:nvSpPr>
          <p:cNvPr id="13" name="TextBox 12"/>
          <p:cNvSpPr txBox="1"/>
          <p:nvPr/>
        </p:nvSpPr>
        <p:spPr>
          <a:xfrm>
            <a:off x="5715618" y="1108091"/>
            <a:ext cx="2168607" cy="923330"/>
          </a:xfrm>
          <a:prstGeom prst="rect">
            <a:avLst/>
          </a:prstGeom>
          <a:noFill/>
        </p:spPr>
        <p:txBody>
          <a:bodyPr wrap="none" rtlCol="0">
            <a:spAutoFit/>
          </a:bodyPr>
          <a:lstStyle/>
          <a:p>
            <a:r>
              <a:rPr lang="en-US" dirty="0" smtClean="0">
                <a:solidFill>
                  <a:srgbClr val="0A02AC"/>
                </a:solidFill>
                <a:latin typeface="+mj-lt"/>
              </a:rPr>
              <a:t>Quasar Ly-</a:t>
            </a:r>
            <a:r>
              <a:rPr lang="el-GR" dirty="0" smtClean="0">
                <a:solidFill>
                  <a:srgbClr val="0A02AC"/>
                </a:solidFill>
                <a:latin typeface="+mj-lt"/>
              </a:rPr>
              <a:t>α</a:t>
            </a:r>
            <a:r>
              <a:rPr lang="en-US" dirty="0" smtClean="0">
                <a:solidFill>
                  <a:srgbClr val="0A02AC"/>
                </a:solidFill>
                <a:latin typeface="+mj-lt"/>
              </a:rPr>
              <a:t> Forest</a:t>
            </a:r>
          </a:p>
          <a:p>
            <a:r>
              <a:rPr lang="en-US" dirty="0" smtClean="0">
                <a:solidFill>
                  <a:srgbClr val="0A02AC"/>
                </a:solidFill>
                <a:latin typeface="+mj-lt"/>
              </a:rPr>
              <a:t>~0.6 x 10</a:t>
            </a:r>
            <a:r>
              <a:rPr lang="en-US" baseline="30000" dirty="0" smtClean="0">
                <a:solidFill>
                  <a:srgbClr val="0A02AC"/>
                </a:solidFill>
                <a:latin typeface="+mj-lt"/>
              </a:rPr>
              <a:t>6</a:t>
            </a:r>
            <a:r>
              <a:rPr lang="en-US" dirty="0" smtClean="0">
                <a:solidFill>
                  <a:srgbClr val="0A02AC"/>
                </a:solidFill>
                <a:latin typeface="+mj-lt"/>
              </a:rPr>
              <a:t> goal</a:t>
            </a:r>
            <a:endParaRPr lang="en-US" dirty="0">
              <a:solidFill>
                <a:srgbClr val="0A02AC"/>
              </a:solidFill>
              <a:latin typeface="+mj-lt"/>
            </a:endParaRPr>
          </a:p>
          <a:p>
            <a:r>
              <a:rPr lang="en-US" dirty="0" smtClean="0">
                <a:solidFill>
                  <a:srgbClr val="0A02AC"/>
                </a:solidFill>
                <a:latin typeface="+mj-lt"/>
              </a:rPr>
              <a:t>2.2 &lt; z &lt; 3.5</a:t>
            </a:r>
          </a:p>
        </p:txBody>
      </p:sp>
    </p:spTree>
    <p:extLst>
      <p:ext uri="{BB962C8B-B14F-4D97-AF65-F5344CB8AC3E}">
        <p14:creationId xmlns:p14="http://schemas.microsoft.com/office/powerpoint/2010/main" val="6987890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Times New Roman" charset="0"/>
                <a:cs typeface="+mj-cs"/>
              </a:rPr>
              <a:t>The BAO Distance Ladder</a:t>
            </a:r>
          </a:p>
        </p:txBody>
      </p:sp>
      <p:pic>
        <p:nvPicPr>
          <p:cNvPr id="31746" name="Picture 4" descr="20120330.bspec.300dp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3651" y="904875"/>
            <a:ext cx="7325179" cy="565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p:cNvSpPr txBox="1">
            <a:spLocks/>
          </p:cNvSpPr>
          <p:nvPr/>
        </p:nvSpPr>
        <p:spPr bwMode="auto">
          <a:xfrm>
            <a:off x="3124200" y="6525760"/>
            <a:ext cx="2895600" cy="365125"/>
          </a:xfrm>
          <a:prstGeom prst="rect">
            <a:avLst/>
          </a:prstGeom>
          <a:noFill/>
          <a:ln w="9525">
            <a:noFill/>
            <a:miter lim="800000"/>
            <a:headEnd/>
            <a:tailEnd/>
          </a:ln>
          <a:effectLst/>
        </p:spPr>
        <p:txBody>
          <a:bodyPr vert="horz" wrap="square" lIns="85889" tIns="42945" rIns="85889" bIns="42945" numCol="1" anchor="t" anchorCtr="0" compatLnSpc="1">
            <a:prstTxWarp prst="textNoShape">
              <a:avLst/>
            </a:prstTxWarp>
          </a:bodyPr>
          <a:lstStyle>
            <a:defPPr>
              <a:defRPr lang="en-US"/>
            </a:defPPr>
            <a:lvl1pPr marL="0" algn="l" defTabSz="454071" rtl="0" eaLnBrk="1" latinLnBrk="0" hangingPunct="1">
              <a:defRPr sz="900" kern="1200">
                <a:solidFill>
                  <a:schemeClr val="tx1"/>
                </a:solidFill>
                <a:latin typeface="Times New Roman" pitchFamily="18" charset="0"/>
                <a:ea typeface="+mn-ea"/>
                <a:cs typeface="+mn-cs"/>
              </a:defRPr>
            </a:lvl1pPr>
            <a:lvl2pPr marL="454071" algn="l" defTabSz="454071" rtl="0" eaLnBrk="1" latinLnBrk="0" hangingPunct="1">
              <a:defRPr sz="1800" kern="1200">
                <a:solidFill>
                  <a:schemeClr val="tx1"/>
                </a:solidFill>
                <a:latin typeface="+mn-lt"/>
                <a:ea typeface="+mn-ea"/>
                <a:cs typeface="+mn-cs"/>
              </a:defRPr>
            </a:lvl2pPr>
            <a:lvl3pPr marL="908146" algn="l" defTabSz="454071" rtl="0" eaLnBrk="1" latinLnBrk="0" hangingPunct="1">
              <a:defRPr sz="1800" kern="1200">
                <a:solidFill>
                  <a:schemeClr val="tx1"/>
                </a:solidFill>
                <a:latin typeface="+mn-lt"/>
                <a:ea typeface="+mn-ea"/>
                <a:cs typeface="+mn-cs"/>
              </a:defRPr>
            </a:lvl3pPr>
            <a:lvl4pPr marL="1362208" algn="l" defTabSz="454071" rtl="0" eaLnBrk="1" latinLnBrk="0" hangingPunct="1">
              <a:defRPr sz="1800" kern="1200">
                <a:solidFill>
                  <a:schemeClr val="tx1"/>
                </a:solidFill>
                <a:latin typeface="+mn-lt"/>
                <a:ea typeface="+mn-ea"/>
                <a:cs typeface="+mn-cs"/>
              </a:defRPr>
            </a:lvl4pPr>
            <a:lvl5pPr marL="1816294" algn="l" defTabSz="454071" rtl="0" eaLnBrk="1" latinLnBrk="0" hangingPunct="1">
              <a:defRPr sz="1800" kern="1200">
                <a:solidFill>
                  <a:schemeClr val="tx1"/>
                </a:solidFill>
                <a:latin typeface="+mn-lt"/>
                <a:ea typeface="+mn-ea"/>
                <a:cs typeface="+mn-cs"/>
              </a:defRPr>
            </a:lvl5pPr>
            <a:lvl6pPr marL="2270368" algn="l" defTabSz="454071" rtl="0" eaLnBrk="1" latinLnBrk="0" hangingPunct="1">
              <a:defRPr sz="1800" kern="1200">
                <a:solidFill>
                  <a:schemeClr val="tx1"/>
                </a:solidFill>
                <a:latin typeface="+mn-lt"/>
                <a:ea typeface="+mn-ea"/>
                <a:cs typeface="+mn-cs"/>
              </a:defRPr>
            </a:lvl6pPr>
            <a:lvl7pPr marL="2724434" algn="l" defTabSz="454071" rtl="0" eaLnBrk="1" latinLnBrk="0" hangingPunct="1">
              <a:defRPr sz="1800" kern="1200">
                <a:solidFill>
                  <a:schemeClr val="tx1"/>
                </a:solidFill>
                <a:latin typeface="+mn-lt"/>
                <a:ea typeface="+mn-ea"/>
                <a:cs typeface="+mn-cs"/>
              </a:defRPr>
            </a:lvl7pPr>
            <a:lvl8pPr marL="3178515" algn="l" defTabSz="454071" rtl="0" eaLnBrk="1" latinLnBrk="0" hangingPunct="1">
              <a:defRPr sz="1800" kern="1200">
                <a:solidFill>
                  <a:schemeClr val="tx1"/>
                </a:solidFill>
                <a:latin typeface="+mn-lt"/>
                <a:ea typeface="+mn-ea"/>
                <a:cs typeface="+mn-cs"/>
              </a:defRPr>
            </a:lvl8pPr>
            <a:lvl9pPr marL="3632597" algn="l" defTabSz="454071" rtl="0" eaLnBrk="1" latinLnBrk="0" hangingPunct="1">
              <a:defRPr sz="1800" kern="1200">
                <a:solidFill>
                  <a:schemeClr val="tx1"/>
                </a:solidFill>
                <a:latin typeface="+mn-lt"/>
                <a:ea typeface="+mn-ea"/>
                <a:cs typeface="+mn-cs"/>
              </a:defRPr>
            </a:lvl9pPr>
          </a:lstStyle>
          <a:p>
            <a:pPr algn="ctr"/>
            <a:r>
              <a:rPr lang="fr-FR" sz="1200">
                <a:solidFill>
                  <a:srgbClr val="919191"/>
                </a:solidFill>
                <a:latin typeface="Calibri"/>
                <a:cs typeface="Calibri"/>
              </a:rPr>
              <a:t>Claire Poppett, LBNL</a:t>
            </a:r>
            <a:endParaRPr lang="en-US" sz="1200">
              <a:solidFill>
                <a:srgbClr val="919191"/>
              </a:solidFill>
              <a:latin typeface="Calibri"/>
              <a:cs typeface="Calibri"/>
            </a:endParaRPr>
          </a:p>
        </p:txBody>
      </p:sp>
    </p:spTree>
    <p:extLst>
      <p:ext uri="{BB962C8B-B14F-4D97-AF65-F5344CB8AC3E}">
        <p14:creationId xmlns:p14="http://schemas.microsoft.com/office/powerpoint/2010/main" val="1579684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lnSpc>
                <a:spcPct val="150000"/>
              </a:lnSpc>
            </a:pPr>
            <a:r>
              <a:rPr lang="en-US" sz="3200" dirty="0" smtClean="0">
                <a:solidFill>
                  <a:srgbClr val="919191"/>
                </a:solidFill>
              </a:rPr>
              <a:t>DESI science</a:t>
            </a:r>
          </a:p>
          <a:p>
            <a:pPr>
              <a:lnSpc>
                <a:spcPct val="150000"/>
              </a:lnSpc>
            </a:pPr>
            <a:r>
              <a:rPr lang="en-US" sz="3200" dirty="0" smtClean="0"/>
              <a:t>Instrument walkthrough</a:t>
            </a:r>
          </a:p>
          <a:p>
            <a:pPr>
              <a:lnSpc>
                <a:spcPct val="150000"/>
              </a:lnSpc>
            </a:pPr>
            <a:r>
              <a:rPr lang="en-US" sz="3200" dirty="0" smtClean="0">
                <a:solidFill>
                  <a:srgbClr val="919191"/>
                </a:solidFill>
              </a:rPr>
              <a:t>Robotic Fiber Positioners</a:t>
            </a:r>
          </a:p>
          <a:p>
            <a:pPr lvl="1">
              <a:lnSpc>
                <a:spcPct val="150000"/>
              </a:lnSpc>
            </a:pPr>
            <a:r>
              <a:rPr lang="en-US" sz="2800" dirty="0" smtClean="0">
                <a:solidFill>
                  <a:srgbClr val="919191"/>
                </a:solidFill>
              </a:rPr>
              <a:t>The need for robotic fiber positioners</a:t>
            </a:r>
          </a:p>
          <a:p>
            <a:pPr lvl="1">
              <a:lnSpc>
                <a:spcPct val="150000"/>
              </a:lnSpc>
            </a:pPr>
            <a:r>
              <a:rPr lang="en-US" sz="2800" dirty="0" smtClean="0">
                <a:solidFill>
                  <a:srgbClr val="919191"/>
                </a:solidFill>
              </a:rPr>
              <a:t>Fiber positioning technology</a:t>
            </a:r>
          </a:p>
          <a:p>
            <a:pPr lvl="1">
              <a:lnSpc>
                <a:spcPct val="150000"/>
              </a:lnSpc>
            </a:pPr>
            <a:r>
              <a:rPr lang="en-US" sz="2800" dirty="0" smtClean="0">
                <a:solidFill>
                  <a:srgbClr val="919191"/>
                </a:solidFill>
              </a:rPr>
              <a:t>Status of testing</a:t>
            </a:r>
          </a:p>
        </p:txBody>
      </p:sp>
    </p:spTree>
    <p:extLst>
      <p:ext uri="{BB962C8B-B14F-4D97-AF65-F5344CB8AC3E}">
        <p14:creationId xmlns:p14="http://schemas.microsoft.com/office/powerpoint/2010/main" val="29200605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a:effectLst>
                  <a:outerShdw blurRad="38100" dist="38100" dir="2700000" algn="tl">
                    <a:srgbClr val="DDDDDD"/>
                  </a:outerShdw>
                </a:effectLst>
                <a:latin typeface="Times New Roman" charset="0"/>
                <a:cs typeface="+mj-cs"/>
              </a:rPr>
              <a:t>Galaxy image formed at focal surface</a:t>
            </a:r>
          </a:p>
        </p:txBody>
      </p:sp>
      <p:pic>
        <p:nvPicPr>
          <p:cNvPr id="911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2857" y="2275582"/>
            <a:ext cx="8413750" cy="3137297"/>
          </a:xfrm>
        </p:spPr>
      </p:pic>
      <p:cxnSp>
        <p:nvCxnSpPr>
          <p:cNvPr id="91142" name="Straight Arrow Connector 27"/>
          <p:cNvCxnSpPr>
            <a:cxnSpLocks noChangeShapeType="1"/>
          </p:cNvCxnSpPr>
          <p:nvPr/>
        </p:nvCxnSpPr>
        <p:spPr bwMode="auto">
          <a:xfrm>
            <a:off x="3435049" y="2891731"/>
            <a:ext cx="3955143" cy="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911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872" y="2348510"/>
            <a:ext cx="1285119" cy="106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34571071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a:effectLst>
                  <a:outerShdw blurRad="38100" dist="38100" dir="2700000" algn="tl">
                    <a:srgbClr val="DDDDDD"/>
                  </a:outerShdw>
                </a:effectLst>
                <a:latin typeface="Times New Roman" charset="0"/>
                <a:cs typeface="+mj-cs"/>
              </a:rPr>
              <a:t>Galaxy image formed at focal surface</a:t>
            </a:r>
          </a:p>
        </p:txBody>
      </p:sp>
      <p:pic>
        <p:nvPicPr>
          <p:cNvPr id="911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2857" y="2275582"/>
            <a:ext cx="8413750" cy="3137297"/>
          </a:xfrm>
        </p:spPr>
      </p:pic>
      <p:pic>
        <p:nvPicPr>
          <p:cNvPr id="911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300" y="4979789"/>
            <a:ext cx="498929" cy="410766"/>
          </a:xfrm>
          <a:prstGeom prst="rect">
            <a:avLst/>
          </a:prstGeom>
          <a:solidFill>
            <a:schemeClr val="bg1"/>
          </a:solidFill>
          <a:ln w="25400">
            <a:solidFill>
              <a:schemeClr val="tx1"/>
            </a:solidFill>
            <a:miter lim="800000"/>
            <a:headEnd/>
            <a:tailEnd/>
          </a:ln>
        </p:spPr>
      </p:pic>
      <p:cxnSp>
        <p:nvCxnSpPr>
          <p:cNvPr id="91141" name="Straight Arrow Connector 20"/>
          <p:cNvCxnSpPr>
            <a:cxnSpLocks noChangeShapeType="1"/>
          </p:cNvCxnSpPr>
          <p:nvPr/>
        </p:nvCxnSpPr>
        <p:spPr bwMode="auto">
          <a:xfrm flipH="1" flipV="1">
            <a:off x="947965" y="3923112"/>
            <a:ext cx="1171726" cy="105668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1142" name="Straight Arrow Connector 27"/>
          <p:cNvCxnSpPr>
            <a:cxnSpLocks noChangeShapeType="1"/>
          </p:cNvCxnSpPr>
          <p:nvPr/>
        </p:nvCxnSpPr>
        <p:spPr bwMode="auto">
          <a:xfrm>
            <a:off x="3435049" y="2891731"/>
            <a:ext cx="3955143" cy="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911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872" y="2348510"/>
            <a:ext cx="1285119" cy="106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865106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a:effectLst>
                  <a:outerShdw blurRad="38100" dist="38100" dir="2700000" algn="tl">
                    <a:srgbClr val="DDDDDD"/>
                  </a:outerShdw>
                </a:effectLst>
                <a:latin typeface="Times New Roman" charset="0"/>
                <a:cs typeface="+mj-cs"/>
              </a:rPr>
              <a:t>Position fiber to capture galaxy</a:t>
            </a:r>
          </a:p>
        </p:txBody>
      </p:sp>
      <p:pic>
        <p:nvPicPr>
          <p:cNvPr id="9216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2857" y="2275582"/>
            <a:ext cx="8413750" cy="3137297"/>
          </a:xfrm>
        </p:spPr>
      </p:pic>
      <p:pic>
        <p:nvPicPr>
          <p:cNvPr id="921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300" y="4979789"/>
            <a:ext cx="498929" cy="410766"/>
          </a:xfrm>
          <a:prstGeom prst="rect">
            <a:avLst/>
          </a:prstGeom>
          <a:solidFill>
            <a:schemeClr val="bg1"/>
          </a:solidFill>
          <a:ln w="25400">
            <a:solidFill>
              <a:schemeClr val="tx1"/>
            </a:solidFill>
            <a:miter lim="800000"/>
            <a:headEnd/>
            <a:tailEnd/>
          </a:ln>
        </p:spPr>
      </p:pic>
      <p:cxnSp>
        <p:nvCxnSpPr>
          <p:cNvPr id="92165" name="Straight Arrow Connector 20"/>
          <p:cNvCxnSpPr>
            <a:cxnSpLocks noChangeShapeType="1"/>
          </p:cNvCxnSpPr>
          <p:nvPr/>
        </p:nvCxnSpPr>
        <p:spPr bwMode="auto">
          <a:xfrm flipH="1" flipV="1">
            <a:off x="947965" y="3923112"/>
            <a:ext cx="1171726" cy="105668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166" name="Straight Arrow Connector 27"/>
          <p:cNvCxnSpPr>
            <a:cxnSpLocks noChangeShapeType="1"/>
          </p:cNvCxnSpPr>
          <p:nvPr/>
        </p:nvCxnSpPr>
        <p:spPr bwMode="auto">
          <a:xfrm>
            <a:off x="3435049" y="2891731"/>
            <a:ext cx="3955143" cy="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921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872" y="2348510"/>
            <a:ext cx="1285119" cy="106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92168" name="Oval 9"/>
          <p:cNvSpPr>
            <a:spLocks noChangeArrowheads="1"/>
          </p:cNvSpPr>
          <p:nvPr/>
        </p:nvSpPr>
        <p:spPr bwMode="auto">
          <a:xfrm>
            <a:off x="2183191" y="5103317"/>
            <a:ext cx="157238" cy="171152"/>
          </a:xfrm>
          <a:prstGeom prst="ellipse">
            <a:avLst/>
          </a:prstGeom>
          <a:noFill/>
          <a:ln w="12700">
            <a:solidFill>
              <a:srgbClr val="063DE8"/>
            </a:solidFill>
            <a:round/>
            <a:headEnd/>
            <a:tailEnd/>
          </a:ln>
          <a:extLst>
            <a:ext uri="{909E8E84-426E-40dd-AFC4-6F175D3DCCD1}">
              <a14:hiddenFill xmlns:a14="http://schemas.microsoft.com/office/drawing/2010/main">
                <a:solidFill>
                  <a:srgbClr val="FFFFFF"/>
                </a:solidFill>
              </a14:hiddenFill>
            </a:ext>
          </a:extLst>
        </p:spPr>
        <p:txBody>
          <a:bodyPr lIns="91374" tIns="45687" rIns="91374" bIns="45687"/>
          <a:lstStyle/>
          <a:p>
            <a:pPr defTabSz="912820" eaLnBrk="0" fontAlgn="base" hangingPunct="0">
              <a:spcBef>
                <a:spcPct val="0"/>
              </a:spcBef>
              <a:spcAft>
                <a:spcPct val="0"/>
              </a:spcAft>
            </a:pPr>
            <a:endParaRPr lang="en-US" sz="3400">
              <a:solidFill>
                <a:srgbClr val="000000"/>
              </a:solidFill>
              <a:latin typeface="Times New Roman" charset="0"/>
              <a:ea typeface="ＭＳ Ｐゴシック" charset="0"/>
              <a:cs typeface="ＭＳ Ｐゴシック" charset="0"/>
            </a:endParaRPr>
          </a:p>
        </p:txBody>
      </p:sp>
      <p:sp>
        <p:nvSpPr>
          <p:cNvPr id="92169" name="Freeform 12"/>
          <p:cNvSpPr>
            <a:spLocks/>
          </p:cNvSpPr>
          <p:nvPr/>
        </p:nvSpPr>
        <p:spPr bwMode="auto">
          <a:xfrm>
            <a:off x="450548" y="3888882"/>
            <a:ext cx="471714" cy="1055191"/>
          </a:xfrm>
          <a:custGeom>
            <a:avLst/>
            <a:gdLst>
              <a:gd name="T0" fmla="*/ 939380 w 471487"/>
              <a:gd name="T1" fmla="*/ 22724 h 1054497"/>
              <a:gd name="T2" fmla="*/ 721139 w 471487"/>
              <a:gd name="T3" fmla="*/ 22724 h 1054497"/>
              <a:gd name="T4" fmla="*/ 431734 w 471487"/>
              <a:gd name="T5" fmla="*/ 22724 h 1054497"/>
              <a:gd name="T6" fmla="*/ 270427 w 471487"/>
              <a:gd name="T7" fmla="*/ 159075 h 1054497"/>
              <a:gd name="T8" fmla="*/ 90140 w 471487"/>
              <a:gd name="T9" fmla="*/ 710391 h 1054497"/>
              <a:gd name="T10" fmla="*/ 56934 w 471487"/>
              <a:gd name="T11" fmla="*/ 1362493 h 1054497"/>
              <a:gd name="T12" fmla="*/ 431734 w 471487"/>
              <a:gd name="T13" fmla="*/ 1961239 h 1054497"/>
              <a:gd name="T14" fmla="*/ 735372 w 471487"/>
              <a:gd name="T15" fmla="*/ 2625192 h 1054497"/>
              <a:gd name="T16" fmla="*/ 0 60000 65536"/>
              <a:gd name="T17" fmla="*/ 0 60000 65536"/>
              <a:gd name="T18" fmla="*/ 0 60000 65536"/>
              <a:gd name="T19" fmla="*/ 0 60000 65536"/>
              <a:gd name="T20" fmla="*/ 0 60000 65536"/>
              <a:gd name="T21" fmla="*/ 0 60000 65536"/>
              <a:gd name="T22" fmla="*/ 0 60000 65536"/>
              <a:gd name="T23" fmla="*/ 0 60000 65536"/>
              <a:gd name="T24" fmla="*/ 0 w 471487"/>
              <a:gd name="T25" fmla="*/ 0 h 1054497"/>
              <a:gd name="T26" fmla="*/ 471487 w 471487"/>
              <a:gd name="T27" fmla="*/ 1054497 h 10544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1487" h="1054497">
                <a:moveTo>
                  <a:pt x="471487" y="9128"/>
                </a:moveTo>
                <a:lnTo>
                  <a:pt x="361950" y="9128"/>
                </a:lnTo>
                <a:cubicBezTo>
                  <a:pt x="319484" y="9128"/>
                  <a:pt x="254396" y="0"/>
                  <a:pt x="216693" y="9128"/>
                </a:cubicBezTo>
                <a:cubicBezTo>
                  <a:pt x="178990" y="18256"/>
                  <a:pt x="164306" y="17859"/>
                  <a:pt x="135731" y="63897"/>
                </a:cubicBezTo>
                <a:cubicBezTo>
                  <a:pt x="107156" y="109935"/>
                  <a:pt x="63102" y="204787"/>
                  <a:pt x="45243" y="285353"/>
                </a:cubicBezTo>
                <a:cubicBezTo>
                  <a:pt x="27384" y="365919"/>
                  <a:pt x="0" y="463550"/>
                  <a:pt x="28575" y="547291"/>
                </a:cubicBezTo>
                <a:cubicBezTo>
                  <a:pt x="57150" y="631032"/>
                  <a:pt x="159940" y="703263"/>
                  <a:pt x="216693" y="787797"/>
                </a:cubicBezTo>
                <a:cubicBezTo>
                  <a:pt x="273446" y="872331"/>
                  <a:pt x="343693" y="1011635"/>
                  <a:pt x="369093" y="1054497"/>
                </a:cubicBezTo>
              </a:path>
            </a:pathLst>
          </a:custGeom>
          <a:noFill/>
          <a:ln w="12700" cap="flat" cmpd="sng">
            <a:solidFill>
              <a:srgbClr val="063DE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16" tIns="45708" rIns="91416" bIns="45708"/>
          <a:lstStyle/>
          <a:p>
            <a:pPr defTabSz="864854" eaLnBrk="0" fontAlgn="base" hangingPunct="0">
              <a:spcBef>
                <a:spcPct val="0"/>
              </a:spcBef>
              <a:spcAft>
                <a:spcPct val="0"/>
              </a:spcAft>
            </a:pPr>
            <a:endParaRPr lang="en-US" sz="3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47155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a:effectLst>
                  <a:outerShdw blurRad="38100" dist="38100" dir="2700000" algn="tl">
                    <a:srgbClr val="DDDDDD"/>
                  </a:outerShdw>
                </a:effectLst>
                <a:latin typeface="Times New Roman" charset="0"/>
                <a:cs typeface="+mj-cs"/>
              </a:rPr>
              <a:t>Fiber directs galaxy light to Spectrometer</a:t>
            </a:r>
          </a:p>
        </p:txBody>
      </p:sp>
      <p:pic>
        <p:nvPicPr>
          <p:cNvPr id="931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73441" y="1763614"/>
            <a:ext cx="8404678" cy="4171652"/>
          </a:xfrm>
        </p:spPr>
      </p:pic>
      <p:sp>
        <p:nvSpPr>
          <p:cNvPr id="8" name="Content Placeholder 4"/>
          <p:cNvSpPr txBox="1">
            <a:spLocks/>
          </p:cNvSpPr>
          <p:nvPr/>
        </p:nvSpPr>
        <p:spPr bwMode="auto">
          <a:xfrm>
            <a:off x="381000" y="1936256"/>
            <a:ext cx="2827262" cy="1105793"/>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2000" b="1" kern="0" dirty="0">
                <a:solidFill>
                  <a:srgbClr val="00279F"/>
                </a:solidFill>
                <a:latin typeface="Times New Roman"/>
                <a:ea typeface="ＭＳ Ｐゴシック" charset="0"/>
                <a:cs typeface="ＭＳ Ｐゴシック" charset="0"/>
              </a:rPr>
              <a:t>5000 fibers on focal plate, each with independent </a:t>
            </a:r>
            <a:r>
              <a:rPr lang="en-US" sz="2000" b="1" kern="0" dirty="0" err="1">
                <a:solidFill>
                  <a:srgbClr val="00279F"/>
                </a:solidFill>
                <a:latin typeface="Times New Roman"/>
                <a:ea typeface="ＭＳ Ｐゴシック" charset="0"/>
                <a:cs typeface="ＭＳ Ｐゴシック" charset="0"/>
              </a:rPr>
              <a:t>positioner</a:t>
            </a:r>
            <a:endParaRPr lang="en-US" sz="2000" b="1" kern="0" dirty="0">
              <a:solidFill>
                <a:srgbClr val="00279F"/>
              </a:solidFill>
              <a:latin typeface="Times New Roman"/>
              <a:ea typeface="ＭＳ Ｐゴシック" charset="0"/>
              <a:cs typeface="ＭＳ Ｐゴシック" charset="0"/>
            </a:endParaRPr>
          </a:p>
        </p:txBody>
      </p:sp>
      <p:sp>
        <p:nvSpPr>
          <p:cNvPr id="9" name="Content Placeholder 4"/>
          <p:cNvSpPr txBox="1">
            <a:spLocks/>
          </p:cNvSpPr>
          <p:nvPr/>
        </p:nvSpPr>
        <p:spPr bwMode="auto">
          <a:xfrm>
            <a:off x="2437193" y="5015511"/>
            <a:ext cx="2827262" cy="1105793"/>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2000" b="1" kern="0" dirty="0">
                <a:solidFill>
                  <a:srgbClr val="00279F"/>
                </a:solidFill>
                <a:latin typeface="Times New Roman"/>
                <a:ea typeface="ＭＳ Ｐゴシック" charset="0"/>
                <a:cs typeface="ＭＳ Ｐゴシック" charset="0"/>
              </a:rPr>
              <a:t>10 three-channel spectrometers, each with 500 fibers</a:t>
            </a:r>
          </a:p>
        </p:txBody>
      </p:sp>
    </p:spTree>
    <p:extLst>
      <p:ext uri="{BB962C8B-B14F-4D97-AF65-F5344CB8AC3E}">
        <p14:creationId xmlns:p14="http://schemas.microsoft.com/office/powerpoint/2010/main" val="36923465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effectLst>
                  <a:outerShdw blurRad="38100" dist="38100" dir="2700000" algn="tl">
                    <a:srgbClr val="DDDDDD"/>
                  </a:outerShdw>
                </a:effectLst>
                <a:latin typeface="Times New Roman" charset="0"/>
                <a:cs typeface="+mj-cs"/>
              </a:rPr>
              <a:t>Elements of </a:t>
            </a:r>
            <a:r>
              <a:rPr lang="en-US" sz="2800" dirty="0" smtClean="0">
                <a:effectLst>
                  <a:outerShdw blurRad="38100" dist="38100" dir="2700000" algn="tl">
                    <a:srgbClr val="DDDDDD"/>
                  </a:outerShdw>
                </a:effectLst>
                <a:latin typeface="Times New Roman" charset="0"/>
                <a:cs typeface="+mj-cs"/>
              </a:rPr>
              <a:t>DESI </a:t>
            </a:r>
            <a:r>
              <a:rPr lang="en-US" sz="2800" dirty="0">
                <a:effectLst>
                  <a:outerShdw blurRad="38100" dist="38100" dir="2700000" algn="tl">
                    <a:srgbClr val="DDDDDD"/>
                  </a:outerShdw>
                </a:effectLst>
                <a:latin typeface="Times New Roman" charset="0"/>
                <a:cs typeface="+mj-cs"/>
              </a:rPr>
              <a:t>System</a:t>
            </a:r>
          </a:p>
        </p:txBody>
      </p:sp>
      <p:pic>
        <p:nvPicPr>
          <p:cNvPr id="942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6823" r="68536" b="6178"/>
          <a:stretch>
            <a:fillRect/>
          </a:stretch>
        </p:blipFill>
        <p:spPr>
          <a:xfrm>
            <a:off x="2925537" y="2318744"/>
            <a:ext cx="3013226" cy="2710161"/>
          </a:xfrm>
        </p:spPr>
      </p:pic>
    </p:spTree>
    <p:extLst>
      <p:ext uri="{BB962C8B-B14F-4D97-AF65-F5344CB8AC3E}">
        <p14:creationId xmlns:p14="http://schemas.microsoft.com/office/powerpoint/2010/main" val="40388170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effectLst>
                  <a:outerShdw blurRad="38100" dist="38100" dir="2700000" algn="tl">
                    <a:srgbClr val="DDDDDD"/>
                  </a:outerShdw>
                </a:effectLst>
                <a:latin typeface="Times New Roman" charset="0"/>
                <a:cs typeface="+mj-cs"/>
              </a:rPr>
              <a:t>Elements of </a:t>
            </a:r>
            <a:r>
              <a:rPr lang="en-US" sz="2800" dirty="0">
                <a:effectLst>
                  <a:outerShdw blurRad="38100" dist="38100" dir="2700000" algn="tl">
                    <a:srgbClr val="DDDDDD"/>
                  </a:outerShdw>
                </a:effectLst>
                <a:latin typeface="Times New Roman" charset="0"/>
              </a:rPr>
              <a:t>DESI </a:t>
            </a:r>
            <a:r>
              <a:rPr lang="en-US" sz="2800" dirty="0" smtClean="0">
                <a:effectLst>
                  <a:outerShdw blurRad="38100" dist="38100" dir="2700000" algn="tl">
                    <a:srgbClr val="DDDDDD"/>
                  </a:outerShdw>
                </a:effectLst>
                <a:latin typeface="Times New Roman" charset="0"/>
                <a:cs typeface="+mj-cs"/>
              </a:rPr>
              <a:t> </a:t>
            </a:r>
            <a:r>
              <a:rPr lang="en-US" sz="2800" dirty="0">
                <a:effectLst>
                  <a:outerShdw blurRad="38100" dist="38100" dir="2700000" algn="tl">
                    <a:srgbClr val="DDDDDD"/>
                  </a:outerShdw>
                </a:effectLst>
                <a:latin typeface="Times New Roman" charset="0"/>
                <a:cs typeface="+mj-cs"/>
              </a:rPr>
              <a:t>System</a:t>
            </a:r>
          </a:p>
        </p:txBody>
      </p:sp>
      <p:pic>
        <p:nvPicPr>
          <p:cNvPr id="9523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823" r="68536" b="6178"/>
          <a:stretch>
            <a:fillRect/>
          </a:stretch>
        </p:blipFill>
        <p:spPr>
          <a:xfrm>
            <a:off x="2925537" y="2318744"/>
            <a:ext cx="3013226" cy="2710161"/>
          </a:xfrm>
        </p:spPr>
      </p:pic>
      <p:pic>
        <p:nvPicPr>
          <p:cNvPr id="952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562" y="959944"/>
            <a:ext cx="2360083" cy="15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txBox="1">
            <a:spLocks/>
          </p:cNvSpPr>
          <p:nvPr/>
        </p:nvSpPr>
        <p:spPr bwMode="auto">
          <a:xfrm>
            <a:off x="6316739" y="2495850"/>
            <a:ext cx="2827262" cy="471785"/>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2000" b="1" kern="0" dirty="0">
                <a:solidFill>
                  <a:srgbClr val="00279F"/>
                </a:solidFill>
                <a:latin typeface="Times New Roman"/>
                <a:ea typeface="ＭＳ Ｐゴシック" charset="0"/>
                <a:cs typeface="ＭＳ Ｐゴシック" charset="0"/>
              </a:rPr>
              <a:t>Prime Focus Corrector</a:t>
            </a:r>
          </a:p>
        </p:txBody>
      </p:sp>
      <p:cxnSp>
        <p:nvCxnSpPr>
          <p:cNvPr id="95238" name="Straight Arrow Connector 8"/>
          <p:cNvCxnSpPr>
            <a:cxnSpLocks noChangeShapeType="1"/>
          </p:cNvCxnSpPr>
          <p:nvPr/>
        </p:nvCxnSpPr>
        <p:spPr bwMode="auto">
          <a:xfrm flipV="1">
            <a:off x="5719539" y="2160984"/>
            <a:ext cx="938892" cy="3750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301969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C:\Documents and Settings\Marco_2\Escritorio\BigBoss\Talks\DOE_review\Version_Paco\Big_boss_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520119">
            <a:off x="598846" y="1257870"/>
            <a:ext cx="1730872" cy="12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2800" dirty="0">
                <a:effectLst>
                  <a:outerShdw blurRad="38100" dist="38100" dir="2700000" algn="tl">
                    <a:srgbClr val="DDDDDD"/>
                  </a:outerShdw>
                </a:effectLst>
                <a:latin typeface="Times New Roman" charset="0"/>
                <a:cs typeface="+mj-cs"/>
              </a:rPr>
              <a:t>Elements of </a:t>
            </a:r>
            <a:r>
              <a:rPr lang="en-US" sz="2800" dirty="0">
                <a:effectLst>
                  <a:outerShdw blurRad="38100" dist="38100" dir="2700000" algn="tl">
                    <a:srgbClr val="DDDDDD"/>
                  </a:outerShdw>
                </a:effectLst>
                <a:latin typeface="Times New Roman" charset="0"/>
              </a:rPr>
              <a:t>DESI </a:t>
            </a:r>
            <a:r>
              <a:rPr lang="en-US" sz="2800" dirty="0" smtClean="0">
                <a:effectLst>
                  <a:outerShdw blurRad="38100" dist="38100" dir="2700000" algn="tl">
                    <a:srgbClr val="DDDDDD"/>
                  </a:outerShdw>
                </a:effectLst>
                <a:latin typeface="Times New Roman" charset="0"/>
                <a:cs typeface="+mj-cs"/>
              </a:rPr>
              <a:t> </a:t>
            </a:r>
            <a:r>
              <a:rPr lang="en-US" sz="2800" dirty="0">
                <a:effectLst>
                  <a:outerShdw blurRad="38100" dist="38100" dir="2700000" algn="tl">
                    <a:srgbClr val="DDDDDD"/>
                  </a:outerShdw>
                </a:effectLst>
                <a:latin typeface="Times New Roman" charset="0"/>
                <a:cs typeface="+mj-cs"/>
              </a:rPr>
              <a:t>System</a:t>
            </a:r>
          </a:p>
        </p:txBody>
      </p:sp>
      <p:pic>
        <p:nvPicPr>
          <p:cNvPr id="97284"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t="36823" r="68536" b="6178"/>
          <a:stretch>
            <a:fillRect/>
          </a:stretch>
        </p:blipFill>
        <p:spPr>
          <a:xfrm>
            <a:off x="2925537" y="2318744"/>
            <a:ext cx="3013226" cy="2710161"/>
          </a:xfrm>
        </p:spPr>
      </p:pic>
      <p:pic>
        <p:nvPicPr>
          <p:cNvPr id="9728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4562" y="959944"/>
            <a:ext cx="2360083" cy="15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txBox="1">
            <a:spLocks/>
          </p:cNvSpPr>
          <p:nvPr/>
        </p:nvSpPr>
        <p:spPr bwMode="auto">
          <a:xfrm>
            <a:off x="6316739" y="2495850"/>
            <a:ext cx="2827262" cy="471785"/>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Prime Focus Corrector</a:t>
            </a:r>
          </a:p>
        </p:txBody>
      </p:sp>
      <p:cxnSp>
        <p:nvCxnSpPr>
          <p:cNvPr id="97287" name="Straight Arrow Connector 8"/>
          <p:cNvCxnSpPr>
            <a:cxnSpLocks noChangeShapeType="1"/>
          </p:cNvCxnSpPr>
          <p:nvPr/>
        </p:nvCxnSpPr>
        <p:spPr bwMode="auto">
          <a:xfrm flipV="1">
            <a:off x="5719539" y="2160984"/>
            <a:ext cx="938892" cy="3750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7288" name="Straight Arrow Connector 10"/>
          <p:cNvCxnSpPr>
            <a:cxnSpLocks noChangeShapeType="1"/>
          </p:cNvCxnSpPr>
          <p:nvPr/>
        </p:nvCxnSpPr>
        <p:spPr bwMode="auto">
          <a:xfrm flipH="1" flipV="1">
            <a:off x="1654024" y="2464596"/>
            <a:ext cx="1876274" cy="3497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Content Placeholder 4"/>
          <p:cNvSpPr txBox="1">
            <a:spLocks/>
          </p:cNvSpPr>
          <p:nvPr/>
        </p:nvSpPr>
        <p:spPr bwMode="auto">
          <a:xfrm>
            <a:off x="497417" y="2863453"/>
            <a:ext cx="1681238" cy="471786"/>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Focal Plate</a:t>
            </a:r>
          </a:p>
        </p:txBody>
      </p:sp>
      <p:pic>
        <p:nvPicPr>
          <p:cNvPr id="12" name="86EEE6CA.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64586" y="3275710"/>
            <a:ext cx="1685773" cy="285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291" name="Straight Arrow Connector 14"/>
          <p:cNvCxnSpPr>
            <a:cxnSpLocks noChangeShapeType="1"/>
          </p:cNvCxnSpPr>
          <p:nvPr/>
        </p:nvCxnSpPr>
        <p:spPr bwMode="auto">
          <a:xfrm>
            <a:off x="1582967" y="3275710"/>
            <a:ext cx="1" cy="111323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0684540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lnSpc>
                <a:spcPct val="150000"/>
              </a:lnSpc>
            </a:pPr>
            <a:r>
              <a:rPr lang="en-US" sz="3200" dirty="0" smtClean="0"/>
              <a:t>DESI science</a:t>
            </a:r>
          </a:p>
          <a:p>
            <a:pPr>
              <a:lnSpc>
                <a:spcPct val="150000"/>
              </a:lnSpc>
            </a:pPr>
            <a:r>
              <a:rPr lang="en-US" sz="3200" dirty="0" smtClean="0"/>
              <a:t>Instrument walkthrough</a:t>
            </a:r>
          </a:p>
          <a:p>
            <a:pPr>
              <a:lnSpc>
                <a:spcPct val="150000"/>
              </a:lnSpc>
            </a:pPr>
            <a:r>
              <a:rPr lang="en-US" sz="3200" dirty="0" smtClean="0"/>
              <a:t>Robotic Fiber Positioners</a:t>
            </a:r>
          </a:p>
          <a:p>
            <a:pPr lvl="1">
              <a:lnSpc>
                <a:spcPct val="150000"/>
              </a:lnSpc>
            </a:pPr>
            <a:r>
              <a:rPr lang="en-US" sz="2800" dirty="0" smtClean="0"/>
              <a:t>The need for robotic fiber positioners</a:t>
            </a:r>
          </a:p>
          <a:p>
            <a:pPr lvl="1">
              <a:lnSpc>
                <a:spcPct val="150000"/>
              </a:lnSpc>
            </a:pPr>
            <a:r>
              <a:rPr lang="en-US" sz="2800" dirty="0" smtClean="0"/>
              <a:t>Fiber positioning technology</a:t>
            </a:r>
          </a:p>
          <a:p>
            <a:pPr lvl="1">
              <a:lnSpc>
                <a:spcPct val="150000"/>
              </a:lnSpc>
            </a:pPr>
            <a:r>
              <a:rPr lang="en-US" sz="2800" dirty="0" smtClean="0"/>
              <a:t>Status of testing</a:t>
            </a:r>
          </a:p>
        </p:txBody>
      </p:sp>
    </p:spTree>
    <p:extLst>
      <p:ext uri="{BB962C8B-B14F-4D97-AF65-F5344CB8AC3E}">
        <p14:creationId xmlns:p14="http://schemas.microsoft.com/office/powerpoint/2010/main" val="11402139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C:\Documents and Settings\Marco_2\Escritorio\BigBoss\Talks\DOE_review\Version_Paco\Big_boss_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20119">
            <a:off x="598846" y="1257870"/>
            <a:ext cx="1730872" cy="12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2800" dirty="0">
                <a:effectLst>
                  <a:outerShdw blurRad="38100" dist="38100" dir="2700000" algn="tl">
                    <a:srgbClr val="DDDDDD"/>
                  </a:outerShdw>
                </a:effectLst>
                <a:latin typeface="Times New Roman" charset="0"/>
                <a:cs typeface="+mj-cs"/>
              </a:rPr>
              <a:t>Elements of </a:t>
            </a:r>
            <a:r>
              <a:rPr lang="en-US" sz="2800" dirty="0">
                <a:effectLst>
                  <a:outerShdw blurRad="38100" dist="38100" dir="2700000" algn="tl">
                    <a:srgbClr val="DDDDDD"/>
                  </a:outerShdw>
                </a:effectLst>
                <a:latin typeface="Times New Roman" charset="0"/>
              </a:rPr>
              <a:t>DESI </a:t>
            </a:r>
            <a:r>
              <a:rPr lang="en-US" sz="2800" dirty="0" smtClean="0">
                <a:effectLst>
                  <a:outerShdw blurRad="38100" dist="38100" dir="2700000" algn="tl">
                    <a:srgbClr val="DDDDDD"/>
                  </a:outerShdw>
                </a:effectLst>
                <a:latin typeface="Times New Roman" charset="0"/>
                <a:cs typeface="+mj-cs"/>
              </a:rPr>
              <a:t>System</a:t>
            </a:r>
            <a:endParaRPr lang="en-US" sz="2800" dirty="0">
              <a:effectLst>
                <a:outerShdw blurRad="38100" dist="38100" dir="2700000" algn="tl">
                  <a:srgbClr val="DDDDDD"/>
                </a:outerShdw>
              </a:effectLst>
              <a:latin typeface="Times New Roman" charset="0"/>
              <a:cs typeface="+mj-cs"/>
            </a:endParaRPr>
          </a:p>
        </p:txBody>
      </p:sp>
      <p:pic>
        <p:nvPicPr>
          <p:cNvPr id="9830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823" r="68536" b="6178"/>
          <a:stretch>
            <a:fillRect/>
          </a:stretch>
        </p:blipFill>
        <p:spPr>
          <a:xfrm>
            <a:off x="2925537" y="2318744"/>
            <a:ext cx="3013226" cy="2710161"/>
          </a:xfrm>
        </p:spPr>
      </p:pic>
      <p:pic>
        <p:nvPicPr>
          <p:cNvPr id="983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562" y="959944"/>
            <a:ext cx="2360083" cy="15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txBox="1">
            <a:spLocks/>
          </p:cNvSpPr>
          <p:nvPr/>
        </p:nvSpPr>
        <p:spPr bwMode="auto">
          <a:xfrm>
            <a:off x="6316739" y="2495850"/>
            <a:ext cx="2827262" cy="471785"/>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Prime Focus Corrector</a:t>
            </a:r>
          </a:p>
        </p:txBody>
      </p:sp>
      <p:cxnSp>
        <p:nvCxnSpPr>
          <p:cNvPr id="98311" name="Straight Arrow Connector 8"/>
          <p:cNvCxnSpPr>
            <a:cxnSpLocks noChangeShapeType="1"/>
          </p:cNvCxnSpPr>
          <p:nvPr/>
        </p:nvCxnSpPr>
        <p:spPr bwMode="auto">
          <a:xfrm flipV="1">
            <a:off x="5719539" y="2160984"/>
            <a:ext cx="938892" cy="3750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2" name="Straight Arrow Connector 10"/>
          <p:cNvCxnSpPr>
            <a:cxnSpLocks noChangeShapeType="1"/>
          </p:cNvCxnSpPr>
          <p:nvPr/>
        </p:nvCxnSpPr>
        <p:spPr bwMode="auto">
          <a:xfrm flipH="1" flipV="1">
            <a:off x="1654024" y="2464596"/>
            <a:ext cx="1876274" cy="3497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Content Placeholder 4"/>
          <p:cNvSpPr txBox="1">
            <a:spLocks/>
          </p:cNvSpPr>
          <p:nvPr/>
        </p:nvSpPr>
        <p:spPr bwMode="auto">
          <a:xfrm>
            <a:off x="497417" y="2863453"/>
            <a:ext cx="1681238" cy="471786"/>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Focal Plate</a:t>
            </a:r>
          </a:p>
        </p:txBody>
      </p:sp>
      <p:sp>
        <p:nvSpPr>
          <p:cNvPr id="21" name="Content Placeholder 4"/>
          <p:cNvSpPr txBox="1">
            <a:spLocks/>
          </p:cNvSpPr>
          <p:nvPr/>
        </p:nvSpPr>
        <p:spPr bwMode="auto">
          <a:xfrm>
            <a:off x="2809121" y="5845971"/>
            <a:ext cx="1773465" cy="47029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Fiber System</a:t>
            </a:r>
          </a:p>
        </p:txBody>
      </p:sp>
      <p:cxnSp>
        <p:nvCxnSpPr>
          <p:cNvPr id="98318" name="Straight Arrow Connector 15"/>
          <p:cNvCxnSpPr>
            <a:cxnSpLocks noChangeShapeType="1"/>
          </p:cNvCxnSpPr>
          <p:nvPr/>
        </p:nvCxnSpPr>
        <p:spPr bwMode="auto">
          <a:xfrm flipV="1">
            <a:off x="3772205" y="4874122"/>
            <a:ext cx="134559" cy="93166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5" name="Picture 2" descr="C:\Users\Bobby\PDMWorks Working Folder\thetaphi 10mm a.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609" b="59736" l="124" r="92574"/>
                    </a14:imgEffect>
                  </a14:imgLayer>
                </a14:imgProps>
              </a:ext>
              <a:ext uri="{28A0092B-C50C-407E-A947-70E740481C1C}">
                <a14:useLocalDpi xmlns:a14="http://schemas.microsoft.com/office/drawing/2010/main" val="0"/>
              </a:ext>
            </a:extLst>
          </a:blip>
          <a:srcRect b="39681"/>
          <a:stretch/>
        </p:blipFill>
        <p:spPr bwMode="auto">
          <a:xfrm rot="2087756">
            <a:off x="-94013" y="4591660"/>
            <a:ext cx="5057394" cy="186073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4"/>
          <p:cNvCxnSpPr>
            <a:cxnSpLocks noChangeShapeType="1"/>
          </p:cNvCxnSpPr>
          <p:nvPr/>
        </p:nvCxnSpPr>
        <p:spPr bwMode="auto">
          <a:xfrm>
            <a:off x="1582967" y="3168316"/>
            <a:ext cx="0" cy="93578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Content Placeholder 4"/>
          <p:cNvSpPr txBox="1">
            <a:spLocks/>
          </p:cNvSpPr>
          <p:nvPr/>
        </p:nvSpPr>
        <p:spPr bwMode="auto">
          <a:xfrm>
            <a:off x="232833" y="6143628"/>
            <a:ext cx="1773465" cy="616148"/>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Fiber </a:t>
            </a:r>
            <a:r>
              <a:rPr lang="en-US" b="1" kern="0" dirty="0" err="1">
                <a:solidFill>
                  <a:srgbClr val="00279F"/>
                </a:solidFill>
                <a:latin typeface="Times New Roman"/>
                <a:ea typeface="ＭＳ Ｐゴシック" charset="0"/>
                <a:cs typeface="ＭＳ Ｐゴシック" charset="0"/>
              </a:rPr>
              <a:t>Positioner</a:t>
            </a:r>
            <a:endParaRPr lang="en-US" b="1" kern="0" dirty="0">
              <a:solidFill>
                <a:srgbClr val="00279F"/>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12758015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C:\Documents and Settings\Marco_2\Escritorio\BigBoss\Talks\DOE_review\Version_Paco\Big_boss_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520119">
            <a:off x="598846" y="1257870"/>
            <a:ext cx="1730872" cy="12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sz="2800" dirty="0">
                <a:effectLst>
                  <a:outerShdw blurRad="38100" dist="38100" dir="2700000" algn="tl">
                    <a:srgbClr val="DDDDDD"/>
                  </a:outerShdw>
                </a:effectLst>
                <a:latin typeface="Times New Roman" charset="0"/>
                <a:cs typeface="+mj-cs"/>
              </a:rPr>
              <a:t>Elements of </a:t>
            </a:r>
            <a:r>
              <a:rPr lang="en-US" sz="2800" dirty="0">
                <a:effectLst>
                  <a:outerShdw blurRad="38100" dist="38100" dir="2700000" algn="tl">
                    <a:srgbClr val="DDDDDD"/>
                  </a:outerShdw>
                </a:effectLst>
                <a:latin typeface="Times New Roman" charset="0"/>
              </a:rPr>
              <a:t>DESI </a:t>
            </a:r>
            <a:r>
              <a:rPr lang="en-US" sz="2800" dirty="0" smtClean="0">
                <a:effectLst>
                  <a:outerShdw blurRad="38100" dist="38100" dir="2700000" algn="tl">
                    <a:srgbClr val="DDDDDD"/>
                  </a:outerShdw>
                </a:effectLst>
                <a:latin typeface="Times New Roman" charset="0"/>
                <a:cs typeface="+mj-cs"/>
              </a:rPr>
              <a:t>System</a:t>
            </a:r>
            <a:endParaRPr lang="en-US" sz="2800" dirty="0">
              <a:effectLst>
                <a:outerShdw blurRad="38100" dist="38100" dir="2700000" algn="tl">
                  <a:srgbClr val="DDDDDD"/>
                </a:outerShdw>
              </a:effectLst>
              <a:latin typeface="Times New Roman" charset="0"/>
              <a:cs typeface="+mj-cs"/>
            </a:endParaRPr>
          </a:p>
        </p:txBody>
      </p:sp>
      <p:pic>
        <p:nvPicPr>
          <p:cNvPr id="9933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823" r="68536" b="6178"/>
          <a:stretch>
            <a:fillRect/>
          </a:stretch>
        </p:blipFill>
        <p:spPr>
          <a:xfrm>
            <a:off x="2925537" y="2318744"/>
            <a:ext cx="3013226" cy="2710161"/>
          </a:xfrm>
        </p:spPr>
      </p:pic>
      <p:sp>
        <p:nvSpPr>
          <p:cNvPr id="29" name="Date Placeholder 2"/>
          <p:cNvSpPr>
            <a:spLocks noGrp="1"/>
          </p:cNvSpPr>
          <p:nvPr>
            <p:ph type="dt" sz="half" idx="4294967295"/>
          </p:nvPr>
        </p:nvSpPr>
        <p:spPr>
          <a:xfrm>
            <a:off x="0" y="6469063"/>
            <a:ext cx="2133600" cy="365125"/>
          </a:xfrm>
          <a:prstGeom prst="rect">
            <a:avLst/>
          </a:prstGeom>
        </p:spPr>
        <p:txBody>
          <a:bodyPr/>
          <a:lstStyle/>
          <a:p>
            <a:pPr algn="ctr"/>
            <a:fld id="{EC704ACF-89FE-CC46-850B-449EF65742D1}" type="datetime1">
              <a:rPr lang="en-US" sz="1200">
                <a:solidFill>
                  <a:srgbClr val="919191"/>
                </a:solidFill>
                <a:latin typeface="Calibri"/>
                <a:cs typeface="Calibri"/>
              </a:rPr>
              <a:pPr algn="ctr"/>
              <a:t>4/30/14</a:t>
            </a:fld>
            <a:endParaRPr lang="en-US" sz="1200">
              <a:solidFill>
                <a:srgbClr val="919191"/>
              </a:solidFill>
              <a:latin typeface="Calibri"/>
              <a:cs typeface="Calibri"/>
            </a:endParaRPr>
          </a:p>
        </p:txBody>
      </p:sp>
      <p:pic>
        <p:nvPicPr>
          <p:cNvPr id="993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562" y="959944"/>
            <a:ext cx="2360083" cy="152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txBox="1">
            <a:spLocks/>
          </p:cNvSpPr>
          <p:nvPr/>
        </p:nvSpPr>
        <p:spPr bwMode="auto">
          <a:xfrm>
            <a:off x="6316739" y="2495850"/>
            <a:ext cx="2827262" cy="471785"/>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Prime Focus Corrector</a:t>
            </a:r>
          </a:p>
        </p:txBody>
      </p:sp>
      <p:cxnSp>
        <p:nvCxnSpPr>
          <p:cNvPr id="99335" name="Straight Arrow Connector 8"/>
          <p:cNvCxnSpPr>
            <a:cxnSpLocks noChangeShapeType="1"/>
          </p:cNvCxnSpPr>
          <p:nvPr/>
        </p:nvCxnSpPr>
        <p:spPr bwMode="auto">
          <a:xfrm flipV="1">
            <a:off x="5719539" y="2160984"/>
            <a:ext cx="938892" cy="3750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9336" name="Straight Arrow Connector 10"/>
          <p:cNvCxnSpPr>
            <a:cxnSpLocks noChangeShapeType="1"/>
          </p:cNvCxnSpPr>
          <p:nvPr/>
        </p:nvCxnSpPr>
        <p:spPr bwMode="auto">
          <a:xfrm flipH="1" flipV="1">
            <a:off x="1654024" y="2464596"/>
            <a:ext cx="1876274" cy="34974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Content Placeholder 4"/>
          <p:cNvSpPr txBox="1">
            <a:spLocks/>
          </p:cNvSpPr>
          <p:nvPr/>
        </p:nvSpPr>
        <p:spPr bwMode="auto">
          <a:xfrm>
            <a:off x="497417" y="2863453"/>
            <a:ext cx="1681238" cy="471786"/>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Focal Plate</a:t>
            </a:r>
          </a:p>
        </p:txBody>
      </p:sp>
      <p:sp>
        <p:nvSpPr>
          <p:cNvPr id="17" name="Content Placeholder 4"/>
          <p:cNvSpPr txBox="1">
            <a:spLocks/>
          </p:cNvSpPr>
          <p:nvPr/>
        </p:nvSpPr>
        <p:spPr bwMode="auto">
          <a:xfrm>
            <a:off x="232833" y="6143628"/>
            <a:ext cx="1773465" cy="616148"/>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Fiber </a:t>
            </a:r>
            <a:r>
              <a:rPr lang="en-US" b="1" kern="0" dirty="0" err="1">
                <a:solidFill>
                  <a:srgbClr val="00279F"/>
                </a:solidFill>
                <a:latin typeface="Times New Roman"/>
                <a:ea typeface="ＭＳ Ｐゴシック" charset="0"/>
                <a:cs typeface="ＭＳ Ｐゴシック" charset="0"/>
              </a:rPr>
              <a:t>Positioner</a:t>
            </a:r>
            <a:endParaRPr lang="en-US" b="1" kern="0" dirty="0">
              <a:solidFill>
                <a:srgbClr val="00279F"/>
              </a:solidFill>
              <a:latin typeface="Times New Roman"/>
              <a:ea typeface="ＭＳ Ｐゴシック" charset="0"/>
              <a:cs typeface="ＭＳ Ｐゴシック" charset="0"/>
            </a:endParaRPr>
          </a:p>
        </p:txBody>
      </p:sp>
      <p:pic>
        <p:nvPicPr>
          <p:cNvPr id="99341" name="Picture 2"/>
          <p:cNvPicPr>
            <a:picLocks noChangeAspect="1" noChangeArrowheads="1"/>
          </p:cNvPicPr>
          <p:nvPr/>
        </p:nvPicPr>
        <p:blipFill>
          <a:blip r:embed="rId5">
            <a:extLst>
              <a:ext uri="{28A0092B-C50C-407E-A947-70E740481C1C}">
                <a14:useLocalDpi xmlns:a14="http://schemas.microsoft.com/office/drawing/2010/main" val="0"/>
              </a:ext>
            </a:extLst>
          </a:blip>
          <a:srcRect l="19434" t="25548" r="12515" b="19887"/>
          <a:stretch>
            <a:fillRect/>
          </a:stretch>
        </p:blipFill>
        <p:spPr bwMode="auto">
          <a:xfrm>
            <a:off x="5479145" y="3784702"/>
            <a:ext cx="3457727" cy="2751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9342" name="Straight Arrow Connector 15"/>
          <p:cNvCxnSpPr>
            <a:cxnSpLocks noChangeShapeType="1"/>
          </p:cNvCxnSpPr>
          <p:nvPr/>
        </p:nvCxnSpPr>
        <p:spPr bwMode="auto">
          <a:xfrm>
            <a:off x="5028598" y="4479727"/>
            <a:ext cx="807357" cy="625078"/>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Content Placeholder 4"/>
          <p:cNvSpPr txBox="1">
            <a:spLocks/>
          </p:cNvSpPr>
          <p:nvPr/>
        </p:nvSpPr>
        <p:spPr bwMode="auto">
          <a:xfrm>
            <a:off x="7263191" y="4633022"/>
            <a:ext cx="1774976" cy="47029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Spectrometer</a:t>
            </a:r>
          </a:p>
        </p:txBody>
      </p:sp>
      <p:sp>
        <p:nvSpPr>
          <p:cNvPr id="18" name="Content Placeholder 4"/>
          <p:cNvSpPr txBox="1">
            <a:spLocks/>
          </p:cNvSpPr>
          <p:nvPr/>
        </p:nvSpPr>
        <p:spPr bwMode="auto">
          <a:xfrm>
            <a:off x="6572250" y="3647780"/>
            <a:ext cx="1135440" cy="57447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360-660nm</a:t>
            </a:r>
          </a:p>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R=1500</a:t>
            </a:r>
          </a:p>
        </p:txBody>
      </p:sp>
      <p:sp>
        <p:nvSpPr>
          <p:cNvPr id="22" name="Content Placeholder 4"/>
          <p:cNvSpPr txBox="1">
            <a:spLocks/>
          </p:cNvSpPr>
          <p:nvPr/>
        </p:nvSpPr>
        <p:spPr bwMode="auto">
          <a:xfrm>
            <a:off x="5152574" y="4183561"/>
            <a:ext cx="1135441" cy="57447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620-840nm</a:t>
            </a:r>
          </a:p>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R=3000</a:t>
            </a:r>
          </a:p>
        </p:txBody>
      </p:sp>
      <p:sp>
        <p:nvSpPr>
          <p:cNvPr id="23" name="Content Placeholder 4"/>
          <p:cNvSpPr txBox="1">
            <a:spLocks/>
          </p:cNvSpPr>
          <p:nvPr/>
        </p:nvSpPr>
        <p:spPr bwMode="auto">
          <a:xfrm>
            <a:off x="4531179" y="5770069"/>
            <a:ext cx="1135440" cy="57447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800-980nm</a:t>
            </a:r>
          </a:p>
          <a:p>
            <a:pPr algn="ctr" defTabSz="965755" eaLnBrk="0" fontAlgn="base" hangingPunct="0">
              <a:spcBef>
                <a:spcPct val="20000"/>
              </a:spcBef>
              <a:spcAft>
                <a:spcPct val="0"/>
              </a:spcAft>
              <a:buSzPct val="100000"/>
              <a:defRPr/>
            </a:pPr>
            <a:r>
              <a:rPr lang="en-US" sz="1300" b="1" kern="0" dirty="0">
                <a:solidFill>
                  <a:srgbClr val="00279F"/>
                </a:solidFill>
                <a:latin typeface="Times New Roman"/>
                <a:ea typeface="ＭＳ Ｐゴシック" charset="0"/>
                <a:cs typeface="ＭＳ Ｐゴシック" charset="0"/>
              </a:rPr>
              <a:t>R=4000</a:t>
            </a:r>
          </a:p>
        </p:txBody>
      </p:sp>
      <p:sp>
        <p:nvSpPr>
          <p:cNvPr id="24" name="Content Placeholder 4"/>
          <p:cNvSpPr txBox="1">
            <a:spLocks/>
          </p:cNvSpPr>
          <p:nvPr/>
        </p:nvSpPr>
        <p:spPr bwMode="auto">
          <a:xfrm>
            <a:off x="6513288" y="6283526"/>
            <a:ext cx="1232203" cy="57447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sz="1300" b="1" kern="0" dirty="0" err="1">
                <a:solidFill>
                  <a:srgbClr val="00279F"/>
                </a:solidFill>
                <a:latin typeface="Times New Roman"/>
                <a:ea typeface="ＭＳ Ｐゴシック" charset="0"/>
                <a:cs typeface="ＭＳ Ｐゴシック" charset="0"/>
              </a:rPr>
              <a:t>Dichroic</a:t>
            </a:r>
            <a:r>
              <a:rPr lang="en-US" sz="1300" b="1" kern="0" dirty="0">
                <a:solidFill>
                  <a:srgbClr val="00279F"/>
                </a:solidFill>
                <a:latin typeface="Times New Roman"/>
                <a:ea typeface="ＭＳ Ｐゴシック" charset="0"/>
                <a:cs typeface="ＭＳ Ｐゴシック" charset="0"/>
              </a:rPr>
              <a:t> </a:t>
            </a:r>
            <a:r>
              <a:rPr lang="en-US" sz="1300" b="1" kern="0" dirty="0" err="1">
                <a:solidFill>
                  <a:srgbClr val="00279F"/>
                </a:solidFill>
                <a:latin typeface="Times New Roman"/>
                <a:ea typeface="ＭＳ Ｐゴシック" charset="0"/>
                <a:cs typeface="ＭＳ Ｐゴシック" charset="0"/>
              </a:rPr>
              <a:t>Beamsplitters</a:t>
            </a:r>
            <a:endParaRPr lang="en-US" sz="1300" b="1" kern="0" dirty="0">
              <a:solidFill>
                <a:srgbClr val="00279F"/>
              </a:solidFill>
              <a:latin typeface="Times New Roman"/>
              <a:ea typeface="ＭＳ Ｐゴシック" charset="0"/>
              <a:cs typeface="ＭＳ Ｐゴシック" charset="0"/>
            </a:endParaRPr>
          </a:p>
        </p:txBody>
      </p:sp>
      <p:sp>
        <p:nvSpPr>
          <p:cNvPr id="21" name="Content Placeholder 4"/>
          <p:cNvSpPr txBox="1">
            <a:spLocks/>
          </p:cNvSpPr>
          <p:nvPr/>
        </p:nvSpPr>
        <p:spPr bwMode="auto">
          <a:xfrm>
            <a:off x="2809121" y="5845971"/>
            <a:ext cx="1773465" cy="470297"/>
          </a:xfrm>
          <a:prstGeom prst="rect">
            <a:avLst/>
          </a:prstGeom>
          <a:noFill/>
          <a:ln w="12700">
            <a:noFill/>
            <a:miter lim="800000"/>
            <a:headEnd/>
            <a:tailEnd/>
          </a:ln>
        </p:spPr>
        <p:txBody>
          <a:bodyPr lIns="95544" tIns="46933" rIns="95544" bIns="46933"/>
          <a:lstStyle/>
          <a:p>
            <a:pPr algn="ctr" defTabSz="965755" eaLnBrk="0" fontAlgn="base" hangingPunct="0">
              <a:spcBef>
                <a:spcPct val="20000"/>
              </a:spcBef>
              <a:spcAft>
                <a:spcPct val="0"/>
              </a:spcAft>
              <a:buSzPct val="100000"/>
              <a:defRPr/>
            </a:pPr>
            <a:r>
              <a:rPr lang="en-US" b="1" kern="0" dirty="0">
                <a:solidFill>
                  <a:srgbClr val="00279F"/>
                </a:solidFill>
                <a:latin typeface="Times New Roman"/>
                <a:ea typeface="ＭＳ Ｐゴシック" charset="0"/>
                <a:cs typeface="ＭＳ Ｐゴシック" charset="0"/>
              </a:rPr>
              <a:t>Fiber System</a:t>
            </a:r>
          </a:p>
        </p:txBody>
      </p:sp>
      <p:cxnSp>
        <p:nvCxnSpPr>
          <p:cNvPr id="99349" name="Straight Arrow Connector 15"/>
          <p:cNvCxnSpPr>
            <a:cxnSpLocks noChangeShapeType="1"/>
          </p:cNvCxnSpPr>
          <p:nvPr/>
        </p:nvCxnSpPr>
        <p:spPr bwMode="auto">
          <a:xfrm flipV="1">
            <a:off x="3772205" y="4874122"/>
            <a:ext cx="134559" cy="931664"/>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25" name="Picture 2" descr="C:\Users\Bobby\PDMWorks Working Folder\thetaphi 10mm a.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609" b="59736" l="124" r="92574"/>
                    </a14:imgEffect>
                  </a14:imgLayer>
                </a14:imgProps>
              </a:ext>
              <a:ext uri="{28A0092B-C50C-407E-A947-70E740481C1C}">
                <a14:useLocalDpi xmlns:a14="http://schemas.microsoft.com/office/drawing/2010/main" val="0"/>
              </a:ext>
            </a:extLst>
          </a:blip>
          <a:srcRect b="39681"/>
          <a:stretch/>
        </p:blipFill>
        <p:spPr bwMode="auto">
          <a:xfrm rot="2087756">
            <a:off x="-94013" y="4591660"/>
            <a:ext cx="5057394" cy="186073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14"/>
          <p:cNvCxnSpPr>
            <a:cxnSpLocks noChangeShapeType="1"/>
          </p:cNvCxnSpPr>
          <p:nvPr/>
        </p:nvCxnSpPr>
        <p:spPr bwMode="auto">
          <a:xfrm>
            <a:off x="1582967" y="3168316"/>
            <a:ext cx="0" cy="935789"/>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1271126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Major DESI Hardware</a:t>
            </a:r>
          </a:p>
        </p:txBody>
      </p:sp>
      <p:sp>
        <p:nvSpPr>
          <p:cNvPr id="3" name="Slide Number Placeholder 2"/>
          <p:cNvSpPr>
            <a:spLocks noGrp="1"/>
          </p:cNvSpPr>
          <p:nvPr>
            <p:ph type="sldNum" sz="quarter" idx="4"/>
          </p:nvPr>
        </p:nvSpPr>
        <p:spPr>
          <a:xfrm>
            <a:off x="6286500" y="6533250"/>
            <a:ext cx="2133600" cy="365125"/>
          </a:xfrm>
          <a:prstGeom prst="rect">
            <a:avLst/>
          </a:prstGeom>
        </p:spPr>
        <p:txBody>
          <a:bodyPr/>
          <a:lstStyle/>
          <a:p>
            <a:fld id="{538A0A4C-22F3-4AD6-8A5A-D0BCDE30C626}" type="slidenum">
              <a:rPr lang="en-US" smtClean="0"/>
              <a:t>22</a:t>
            </a:fld>
            <a:endParaRPr lang="en-US"/>
          </a:p>
        </p:txBody>
      </p:sp>
      <p:pic>
        <p:nvPicPr>
          <p:cNvPr id="7170" name="Picture 2" descr="C:\bebek\BigBoss\Mayall photos\pictures\04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77" y="1758119"/>
            <a:ext cx="4228369" cy="338036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313153" y="1006373"/>
            <a:ext cx="6884570" cy="5535244"/>
            <a:chOff x="2313153" y="1006373"/>
            <a:chExt cx="6884570" cy="5535244"/>
          </a:xfrm>
        </p:grpSpPr>
        <p:pic>
          <p:nvPicPr>
            <p:cNvPr id="8" name="Picture 2" descr="C:\Users\Bobby\PDMWorks Working Folder\Cable Routing Model EXTERNAL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51" t="6874" r="24349" b="8321"/>
            <a:stretch/>
          </p:blipFill>
          <p:spPr bwMode="auto">
            <a:xfrm>
              <a:off x="4612563" y="1006373"/>
              <a:ext cx="4585160" cy="5535244"/>
            </a:xfrm>
            <a:prstGeom prst="rect">
              <a:avLst/>
            </a:prstGeom>
            <a:noFill/>
            <a:extLst>
              <a:ext uri="{909E8E84-426E-40dd-AFC4-6F175D3DCCD1}">
                <a14:hiddenFill xmlns:a14="http://schemas.microsoft.com/office/drawing/2010/main">
                  <a:solidFill>
                    <a:srgbClr val="FFFFFF"/>
                  </a:solidFill>
                </a14:hiddenFill>
              </a:ext>
            </a:extLst>
          </p:spPr>
        </p:pic>
        <p:sp>
          <p:nvSpPr>
            <p:cNvPr id="9" name="Line Callout 1 (No Border) 8"/>
            <p:cNvSpPr/>
            <p:nvPr/>
          </p:nvSpPr>
          <p:spPr bwMode="auto">
            <a:xfrm>
              <a:off x="4671552" y="3391708"/>
              <a:ext cx="1956391" cy="531628"/>
            </a:xfrm>
            <a:prstGeom prst="callout1">
              <a:avLst>
                <a:gd name="adj1" fmla="val 98942"/>
                <a:gd name="adj2" fmla="val 157439"/>
                <a:gd name="adj3" fmla="val 39002"/>
                <a:gd name="adj4" fmla="val 94819"/>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Fiber View Camera &amp; Mount</a:t>
              </a:r>
            </a:p>
          </p:txBody>
        </p:sp>
        <p:sp>
          <p:nvSpPr>
            <p:cNvPr id="10" name="Line Callout 1 (No Border) 9"/>
            <p:cNvSpPr/>
            <p:nvPr/>
          </p:nvSpPr>
          <p:spPr bwMode="auto">
            <a:xfrm>
              <a:off x="4630407" y="2126777"/>
              <a:ext cx="1956391" cy="531628"/>
            </a:xfrm>
            <a:prstGeom prst="callout1">
              <a:avLst>
                <a:gd name="adj1" fmla="val 37682"/>
                <a:gd name="adj2" fmla="val 76766"/>
                <a:gd name="adj3" fmla="val -25527"/>
                <a:gd name="adj4" fmla="val 141351"/>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New Upper Ring,</a:t>
              </a:r>
              <a:r>
                <a:rPr kumimoji="0" lang="en-US" sz="1400" b="0" i="0" u="none" strike="noStrike" cap="none" normalizeH="0" dirty="0" smtClean="0">
                  <a:ln>
                    <a:noFill/>
                  </a:ln>
                  <a:solidFill>
                    <a:schemeClr val="tx1"/>
                  </a:solidFill>
                  <a:effectLst/>
                  <a:latin typeface="Arial" panose="020B0604020202020204" pitchFamily="34" charset="0"/>
                  <a:cs typeface="Arial" panose="020B0604020202020204" pitchFamily="34" charset="0"/>
                </a:rPr>
                <a:t> Spider, Cage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1" name="Line Callout 1 (No Border) 10"/>
            <p:cNvSpPr/>
            <p:nvPr/>
          </p:nvSpPr>
          <p:spPr bwMode="auto">
            <a:xfrm>
              <a:off x="4365465" y="1382888"/>
              <a:ext cx="2688763" cy="531628"/>
            </a:xfrm>
            <a:prstGeom prst="callout1">
              <a:avLst>
                <a:gd name="adj1" fmla="val 28967"/>
                <a:gd name="adj2" fmla="val 77683"/>
                <a:gd name="adj3" fmla="val 72326"/>
                <a:gd name="adj4" fmla="val 118161"/>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1400" dirty="0" smtClean="0">
                  <a:latin typeface="Arial" panose="020B0604020202020204" pitchFamily="34" charset="0"/>
                  <a:cs typeface="Arial" panose="020B0604020202020204" pitchFamily="34" charset="0"/>
                </a:rPr>
                <a:t>Corrector, Focal Plane Assembly, Thermal Enclosure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2" name="Line Callout 1 (No Border) 11"/>
            <p:cNvSpPr/>
            <p:nvPr/>
          </p:nvSpPr>
          <p:spPr bwMode="auto">
            <a:xfrm>
              <a:off x="3713858" y="2832461"/>
              <a:ext cx="2688763" cy="531628"/>
            </a:xfrm>
            <a:prstGeom prst="callout1">
              <a:avLst>
                <a:gd name="adj1" fmla="val 33663"/>
                <a:gd name="adj2" fmla="val 97912"/>
                <a:gd name="adj3" fmla="val 98500"/>
                <a:gd name="adj4" fmla="val 130729"/>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sz="1400" dirty="0" smtClean="0">
                  <a:latin typeface="Arial" panose="020B0604020202020204" pitchFamily="34" charset="0"/>
                  <a:cs typeface="Arial" panose="020B0604020202020204" pitchFamily="34" charset="0"/>
                </a:rPr>
                <a:t>Fiber Harness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sp>
          <p:nvSpPr>
            <p:cNvPr id="13" name="Line Callout 1 (No Border) 12"/>
            <p:cNvSpPr/>
            <p:nvPr/>
          </p:nvSpPr>
          <p:spPr bwMode="auto">
            <a:xfrm>
              <a:off x="2313153" y="5079475"/>
              <a:ext cx="2299410" cy="531628"/>
            </a:xfrm>
            <a:prstGeom prst="callout1">
              <a:avLst>
                <a:gd name="adj1" fmla="val 60750"/>
                <a:gd name="adj2" fmla="val 97644"/>
                <a:gd name="adj3" fmla="val 98500"/>
                <a:gd name="adj4" fmla="val 130729"/>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en-US" sz="1400" dirty="0" smtClean="0">
                  <a:latin typeface="Arial" panose="020B0604020202020204" pitchFamily="34" charset="0"/>
                  <a:cs typeface="Arial" panose="020B0604020202020204" pitchFamily="34" charset="0"/>
                </a:rPr>
                <a:t>Ten Spectrographs &amp; Rack/Thermal Enclosure</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cxnSp>
          <p:nvCxnSpPr>
            <p:cNvPr id="14" name="Straight Connector 13"/>
            <p:cNvCxnSpPr/>
            <p:nvPr/>
          </p:nvCxnSpPr>
          <p:spPr bwMode="auto">
            <a:xfrm flipV="1">
              <a:off x="5883666" y="5160501"/>
              <a:ext cx="307703" cy="137650"/>
            </a:xfrm>
            <a:prstGeom prst="line">
              <a:avLst/>
            </a:prstGeom>
            <a:solidFill>
              <a:schemeClr val="accent1"/>
            </a:solidFill>
            <a:ln w="38100" cap="flat" cmpd="sng" algn="ctr">
              <a:solidFill>
                <a:srgbClr val="032BBD"/>
              </a:solidFill>
              <a:prstDash val="solid"/>
              <a:round/>
              <a:headEnd type="none" w="med" len="med"/>
              <a:tailEnd type="none" w="med" len="med"/>
            </a:ln>
            <a:effectLst/>
          </p:spPr>
        </p:cxnSp>
        <p:cxnSp>
          <p:nvCxnSpPr>
            <p:cNvPr id="15" name="Straight Connector 14"/>
            <p:cNvCxnSpPr/>
            <p:nvPr/>
          </p:nvCxnSpPr>
          <p:spPr bwMode="auto">
            <a:xfrm flipV="1">
              <a:off x="5883666" y="5137277"/>
              <a:ext cx="330926" cy="206103"/>
            </a:xfrm>
            <a:prstGeom prst="line">
              <a:avLst/>
            </a:prstGeom>
            <a:solidFill>
              <a:schemeClr val="accent1"/>
            </a:solidFill>
            <a:ln w="38100" cap="flat" cmpd="sng" algn="ctr">
              <a:solidFill>
                <a:srgbClr val="032BBD"/>
              </a:solidFill>
              <a:prstDash val="solid"/>
              <a:round/>
              <a:headEnd type="none" w="med" len="med"/>
              <a:tailEnd type="none" w="med" len="med"/>
            </a:ln>
            <a:effectLst/>
          </p:spPr>
        </p:cxnSp>
      </p:grpSp>
    </p:spTree>
    <p:extLst>
      <p:ext uri="{BB962C8B-B14F-4D97-AF65-F5344CB8AC3E}">
        <p14:creationId xmlns:p14="http://schemas.microsoft.com/office/powerpoint/2010/main" val="2795410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000">
                <a:effectLst>
                  <a:outerShdw blurRad="38100" dist="38100" dir="2700000" algn="tl">
                    <a:srgbClr val="DDDDDD"/>
                  </a:outerShdw>
                </a:effectLst>
                <a:latin typeface="Times New Roman" charset="0"/>
                <a:cs typeface="+mj-cs"/>
              </a:rPr>
              <a:t>Atmospheric Dispersion Compensator</a:t>
            </a:r>
          </a:p>
        </p:txBody>
      </p:sp>
      <p:grpSp>
        <p:nvGrpSpPr>
          <p:cNvPr id="134148" name="Content Placeholder 72"/>
          <p:cNvGrpSpPr>
            <a:grpSpLocks noGrp="1"/>
          </p:cNvGrpSpPr>
          <p:nvPr/>
        </p:nvGrpSpPr>
        <p:grpSpPr bwMode="auto">
          <a:xfrm>
            <a:off x="0" y="907861"/>
            <a:ext cx="9144000" cy="4910384"/>
            <a:chOff x="310980" y="2025872"/>
            <a:chExt cx="8537400" cy="4662860"/>
          </a:xfrm>
        </p:grpSpPr>
        <p:grpSp>
          <p:nvGrpSpPr>
            <p:cNvPr id="134149" name="Group 73"/>
            <p:cNvGrpSpPr>
              <a:grpSpLocks/>
            </p:cNvGrpSpPr>
            <p:nvPr/>
          </p:nvGrpSpPr>
          <p:grpSpPr bwMode="auto">
            <a:xfrm>
              <a:off x="1034555" y="4767689"/>
              <a:ext cx="7191106" cy="1921043"/>
              <a:chOff x="1034555" y="4537025"/>
              <a:chExt cx="7191106" cy="1921043"/>
            </a:xfrm>
          </p:grpSpPr>
          <p:sp>
            <p:nvSpPr>
              <p:cNvPr id="77" name="Oval 76"/>
              <p:cNvSpPr/>
              <p:nvPr/>
            </p:nvSpPr>
            <p:spPr>
              <a:xfrm>
                <a:off x="1958326" y="4613248"/>
                <a:ext cx="457361" cy="456483"/>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78" name="Oval 77"/>
              <p:cNvSpPr/>
              <p:nvPr/>
            </p:nvSpPr>
            <p:spPr>
              <a:xfrm>
                <a:off x="2644367" y="4613248"/>
                <a:ext cx="457361" cy="456483"/>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cxnSp>
            <p:nvCxnSpPr>
              <p:cNvPr id="79" name="Straight Arrow Connector 78"/>
              <p:cNvCxnSpPr>
                <a:cxnSpLocks noChangeShapeType="1"/>
              </p:cNvCxnSpPr>
              <p:nvPr/>
            </p:nvCxnSpPr>
            <p:spPr bwMode="auto">
              <a:xfrm rot="16200000" flipH="1">
                <a:off x="2192420" y="5151817"/>
                <a:ext cx="398539" cy="20044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0" name="Straight Arrow Connector 79"/>
              <p:cNvCxnSpPr>
                <a:cxnSpLocks noChangeShapeType="1"/>
              </p:cNvCxnSpPr>
              <p:nvPr/>
            </p:nvCxnSpPr>
            <p:spPr bwMode="auto">
              <a:xfrm rot="5400000">
                <a:off x="2459213" y="5154644"/>
                <a:ext cx="398539" cy="200448"/>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1" name="Oval 80"/>
              <p:cNvSpPr/>
              <p:nvPr/>
            </p:nvSpPr>
            <p:spPr>
              <a:xfrm>
                <a:off x="2295700" y="5455550"/>
                <a:ext cx="455950" cy="45648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82" name="Oval 81"/>
              <p:cNvSpPr/>
              <p:nvPr/>
            </p:nvSpPr>
            <p:spPr>
              <a:xfrm>
                <a:off x="1364039" y="5451311"/>
                <a:ext cx="457361" cy="457896"/>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134158" name="TextBox 17"/>
              <p:cNvSpPr txBox="1">
                <a:spLocks noChangeArrowheads="1"/>
              </p:cNvSpPr>
              <p:nvPr/>
            </p:nvSpPr>
            <p:spPr bwMode="auto">
              <a:xfrm>
                <a:off x="1944887" y="5527625"/>
                <a:ext cx="261111" cy="2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
                </a:r>
              </a:p>
            </p:txBody>
          </p:sp>
          <p:sp>
            <p:nvSpPr>
              <p:cNvPr id="134159" name="TextBox 18"/>
              <p:cNvSpPr txBox="1">
                <a:spLocks noChangeArrowheads="1"/>
              </p:cNvSpPr>
              <p:nvPr/>
            </p:nvSpPr>
            <p:spPr bwMode="auto">
              <a:xfrm>
                <a:off x="1041049" y="5992275"/>
                <a:ext cx="1042091"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Atmospheric</a:t>
                </a:r>
              </a:p>
              <a:p>
                <a:pPr algn="ctr" defTabSz="863853" fontAlgn="base">
                  <a:spcBef>
                    <a:spcPct val="0"/>
                  </a:spcBef>
                  <a:spcAft>
                    <a:spcPct val="0"/>
                  </a:spcAft>
                </a:pPr>
                <a:r>
                  <a:rPr lang="en-US" sz="1300" b="1">
                    <a:solidFill>
                      <a:srgbClr val="000000"/>
                    </a:solidFill>
                  </a:rPr>
                  <a:t>Dispersion</a:t>
                </a:r>
              </a:p>
            </p:txBody>
          </p:sp>
          <p:sp>
            <p:nvSpPr>
              <p:cNvPr id="134160" name="TextBox 19"/>
              <p:cNvSpPr txBox="1">
                <a:spLocks noChangeArrowheads="1"/>
              </p:cNvSpPr>
              <p:nvPr/>
            </p:nvSpPr>
            <p:spPr bwMode="auto">
              <a:xfrm>
                <a:off x="2076939" y="599227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Net ADC</a:t>
                </a:r>
              </a:p>
              <a:p>
                <a:pPr algn="ctr" defTabSz="863853" fontAlgn="base">
                  <a:spcBef>
                    <a:spcPct val="0"/>
                  </a:spcBef>
                  <a:spcAft>
                    <a:spcPct val="0"/>
                  </a:spcAft>
                </a:pPr>
                <a:r>
                  <a:rPr lang="en-US" sz="1300" b="1">
                    <a:solidFill>
                      <a:srgbClr val="000000"/>
                    </a:solidFill>
                  </a:rPr>
                  <a:t>Dispersion</a:t>
                </a:r>
              </a:p>
            </p:txBody>
          </p:sp>
          <p:sp>
            <p:nvSpPr>
              <p:cNvPr id="134161" name="TextBox 20"/>
              <p:cNvSpPr txBox="1">
                <a:spLocks noChangeArrowheads="1"/>
              </p:cNvSpPr>
              <p:nvPr/>
            </p:nvSpPr>
            <p:spPr bwMode="auto">
              <a:xfrm>
                <a:off x="2879336" y="5527625"/>
                <a:ext cx="261111" cy="2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
                </a:r>
              </a:p>
            </p:txBody>
          </p:sp>
          <p:sp>
            <p:nvSpPr>
              <p:cNvPr id="87" name="Oval 86"/>
              <p:cNvSpPr/>
              <p:nvPr/>
            </p:nvSpPr>
            <p:spPr>
              <a:xfrm>
                <a:off x="3330408" y="5451311"/>
                <a:ext cx="457361" cy="457896"/>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134163" name="TextBox 22"/>
              <p:cNvSpPr txBox="1">
                <a:spLocks noChangeArrowheads="1"/>
              </p:cNvSpPr>
              <p:nvPr/>
            </p:nvSpPr>
            <p:spPr bwMode="auto">
              <a:xfrm>
                <a:off x="3105705" y="599227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Image</a:t>
                </a:r>
              </a:p>
              <a:p>
                <a:pPr algn="ctr" defTabSz="863853" fontAlgn="base">
                  <a:spcBef>
                    <a:spcPct val="0"/>
                  </a:spcBef>
                  <a:spcAft>
                    <a:spcPct val="0"/>
                  </a:spcAft>
                </a:pPr>
                <a:r>
                  <a:rPr lang="en-US" sz="1300" b="1">
                    <a:solidFill>
                      <a:srgbClr val="000000"/>
                    </a:solidFill>
                  </a:rPr>
                  <a:t>Dispersion</a:t>
                </a:r>
              </a:p>
            </p:txBody>
          </p:sp>
          <p:sp>
            <p:nvSpPr>
              <p:cNvPr id="134164" name="TextBox 23"/>
              <p:cNvSpPr txBox="1">
                <a:spLocks noChangeArrowheads="1"/>
              </p:cNvSpPr>
              <p:nvPr/>
            </p:nvSpPr>
            <p:spPr bwMode="auto">
              <a:xfrm>
                <a:off x="3106855" y="453702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ADC2</a:t>
                </a:r>
              </a:p>
              <a:p>
                <a:pPr algn="ctr" defTabSz="863853" fontAlgn="base">
                  <a:spcBef>
                    <a:spcPct val="0"/>
                  </a:spcBef>
                  <a:spcAft>
                    <a:spcPct val="0"/>
                  </a:spcAft>
                </a:pPr>
                <a:r>
                  <a:rPr lang="en-US" sz="1300" b="1">
                    <a:solidFill>
                      <a:srgbClr val="000000"/>
                    </a:solidFill>
                  </a:rPr>
                  <a:t>Dispersion</a:t>
                </a:r>
              </a:p>
            </p:txBody>
          </p:sp>
          <p:sp>
            <p:nvSpPr>
              <p:cNvPr id="134165" name="TextBox 24"/>
              <p:cNvSpPr txBox="1">
                <a:spLocks noChangeArrowheads="1"/>
              </p:cNvSpPr>
              <p:nvPr/>
            </p:nvSpPr>
            <p:spPr bwMode="auto">
              <a:xfrm>
                <a:off x="1034555" y="453702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ADC1</a:t>
                </a:r>
              </a:p>
              <a:p>
                <a:pPr algn="ctr" defTabSz="863853" fontAlgn="base">
                  <a:spcBef>
                    <a:spcPct val="0"/>
                  </a:spcBef>
                  <a:spcAft>
                    <a:spcPct val="0"/>
                  </a:spcAft>
                </a:pPr>
                <a:r>
                  <a:rPr lang="en-US" sz="1300" b="1">
                    <a:solidFill>
                      <a:srgbClr val="000000"/>
                    </a:solidFill>
                  </a:rPr>
                  <a:t>Dispersion</a:t>
                </a:r>
              </a:p>
            </p:txBody>
          </p:sp>
          <p:sp>
            <p:nvSpPr>
              <p:cNvPr id="91" name="Oval 90"/>
              <p:cNvSpPr/>
              <p:nvPr/>
            </p:nvSpPr>
            <p:spPr>
              <a:xfrm>
                <a:off x="6184678" y="4613248"/>
                <a:ext cx="457361" cy="456483"/>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2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92" name="Oval 91"/>
              <p:cNvSpPr/>
              <p:nvPr/>
            </p:nvSpPr>
            <p:spPr>
              <a:xfrm>
                <a:off x="6870719" y="4613248"/>
                <a:ext cx="457361" cy="456483"/>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8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cxnSp>
            <p:nvCxnSpPr>
              <p:cNvPr id="93" name="Straight Arrow Connector 92"/>
              <p:cNvCxnSpPr>
                <a:cxnSpLocks noChangeShapeType="1"/>
              </p:cNvCxnSpPr>
              <p:nvPr/>
            </p:nvCxnSpPr>
            <p:spPr bwMode="auto">
              <a:xfrm rot="16200000" flipH="1">
                <a:off x="6418066" y="5151111"/>
                <a:ext cx="398539" cy="20186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4" name="Straight Arrow Connector 93"/>
              <p:cNvCxnSpPr>
                <a:cxnSpLocks noChangeShapeType="1"/>
              </p:cNvCxnSpPr>
              <p:nvPr/>
            </p:nvCxnSpPr>
            <p:spPr bwMode="auto">
              <a:xfrm rot="5400000">
                <a:off x="6684859" y="5153939"/>
                <a:ext cx="398539" cy="201859"/>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5" name="Oval 94"/>
              <p:cNvSpPr/>
              <p:nvPr/>
            </p:nvSpPr>
            <p:spPr>
              <a:xfrm>
                <a:off x="6520640" y="5455550"/>
                <a:ext cx="457361" cy="456483"/>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96" name="Oval 95"/>
              <p:cNvSpPr/>
              <p:nvPr/>
            </p:nvSpPr>
            <p:spPr>
              <a:xfrm>
                <a:off x="5590391" y="5451311"/>
                <a:ext cx="457361" cy="457896"/>
              </a:xfrm>
              <a:prstGeom prst="ellipse">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134172" name="TextBox 45"/>
              <p:cNvSpPr txBox="1">
                <a:spLocks noChangeArrowheads="1"/>
              </p:cNvSpPr>
              <p:nvPr/>
            </p:nvSpPr>
            <p:spPr bwMode="auto">
              <a:xfrm>
                <a:off x="6170837" y="5527625"/>
                <a:ext cx="261111" cy="2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
                </a:r>
              </a:p>
            </p:txBody>
          </p:sp>
          <p:sp>
            <p:nvSpPr>
              <p:cNvPr id="134173" name="TextBox 46"/>
              <p:cNvSpPr txBox="1">
                <a:spLocks noChangeArrowheads="1"/>
              </p:cNvSpPr>
              <p:nvPr/>
            </p:nvSpPr>
            <p:spPr bwMode="auto">
              <a:xfrm>
                <a:off x="5266998" y="5992275"/>
                <a:ext cx="1042091"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Atmospheric</a:t>
                </a:r>
              </a:p>
              <a:p>
                <a:pPr algn="ctr" defTabSz="863853" fontAlgn="base">
                  <a:spcBef>
                    <a:spcPct val="0"/>
                  </a:spcBef>
                  <a:spcAft>
                    <a:spcPct val="0"/>
                  </a:spcAft>
                </a:pPr>
                <a:r>
                  <a:rPr lang="en-US" sz="1300" b="1">
                    <a:solidFill>
                      <a:srgbClr val="000000"/>
                    </a:solidFill>
                  </a:rPr>
                  <a:t>Dispersion</a:t>
                </a:r>
              </a:p>
            </p:txBody>
          </p:sp>
          <p:sp>
            <p:nvSpPr>
              <p:cNvPr id="134174" name="TextBox 47"/>
              <p:cNvSpPr txBox="1">
                <a:spLocks noChangeArrowheads="1"/>
              </p:cNvSpPr>
              <p:nvPr/>
            </p:nvSpPr>
            <p:spPr bwMode="auto">
              <a:xfrm>
                <a:off x="6302889" y="599227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Net ADC</a:t>
                </a:r>
              </a:p>
              <a:p>
                <a:pPr algn="ctr" defTabSz="863853" fontAlgn="base">
                  <a:spcBef>
                    <a:spcPct val="0"/>
                  </a:spcBef>
                  <a:spcAft>
                    <a:spcPct val="0"/>
                  </a:spcAft>
                </a:pPr>
                <a:r>
                  <a:rPr lang="en-US" sz="1300" b="1">
                    <a:solidFill>
                      <a:srgbClr val="000000"/>
                    </a:solidFill>
                  </a:rPr>
                  <a:t>Dispersion</a:t>
                </a:r>
              </a:p>
            </p:txBody>
          </p:sp>
          <p:sp>
            <p:nvSpPr>
              <p:cNvPr id="134175" name="TextBox 48"/>
              <p:cNvSpPr txBox="1">
                <a:spLocks noChangeArrowheads="1"/>
              </p:cNvSpPr>
              <p:nvPr/>
            </p:nvSpPr>
            <p:spPr bwMode="auto">
              <a:xfrm>
                <a:off x="7105287" y="5527625"/>
                <a:ext cx="261111" cy="27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t>
                </a:r>
              </a:p>
            </p:txBody>
          </p:sp>
          <p:sp>
            <p:nvSpPr>
              <p:cNvPr id="101" name="Oval 100"/>
              <p:cNvSpPr/>
              <p:nvPr/>
            </p:nvSpPr>
            <p:spPr>
              <a:xfrm>
                <a:off x="7556760" y="5451311"/>
                <a:ext cx="455949" cy="4578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FFFF"/>
                  </a:solidFill>
                  <a:latin typeface="Times New Roman"/>
                </a:endParaRPr>
              </a:p>
            </p:txBody>
          </p:sp>
          <p:sp>
            <p:nvSpPr>
              <p:cNvPr id="134177" name="TextBox 50"/>
              <p:cNvSpPr txBox="1">
                <a:spLocks noChangeArrowheads="1"/>
              </p:cNvSpPr>
              <p:nvPr/>
            </p:nvSpPr>
            <p:spPr bwMode="auto">
              <a:xfrm>
                <a:off x="7331655" y="599227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Image</a:t>
                </a:r>
              </a:p>
              <a:p>
                <a:pPr algn="ctr" defTabSz="863853" fontAlgn="base">
                  <a:spcBef>
                    <a:spcPct val="0"/>
                  </a:spcBef>
                  <a:spcAft>
                    <a:spcPct val="0"/>
                  </a:spcAft>
                </a:pPr>
                <a:r>
                  <a:rPr lang="en-US" sz="1300" b="1">
                    <a:solidFill>
                      <a:srgbClr val="000000"/>
                    </a:solidFill>
                  </a:rPr>
                  <a:t>Dispersion</a:t>
                </a:r>
              </a:p>
            </p:txBody>
          </p:sp>
          <p:sp>
            <p:nvSpPr>
              <p:cNvPr id="134178" name="TextBox 53"/>
              <p:cNvSpPr txBox="1">
                <a:spLocks noChangeArrowheads="1"/>
              </p:cNvSpPr>
              <p:nvPr/>
            </p:nvSpPr>
            <p:spPr bwMode="auto">
              <a:xfrm>
                <a:off x="7331655" y="461322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ADC2</a:t>
                </a:r>
              </a:p>
              <a:p>
                <a:pPr algn="ctr" defTabSz="863853" fontAlgn="base">
                  <a:spcBef>
                    <a:spcPct val="0"/>
                  </a:spcBef>
                  <a:spcAft>
                    <a:spcPct val="0"/>
                  </a:spcAft>
                </a:pPr>
                <a:r>
                  <a:rPr lang="en-US" sz="1300" b="1">
                    <a:solidFill>
                      <a:srgbClr val="000000"/>
                    </a:solidFill>
                  </a:rPr>
                  <a:t>Dispersion</a:t>
                </a:r>
              </a:p>
            </p:txBody>
          </p:sp>
          <p:sp>
            <p:nvSpPr>
              <p:cNvPr id="134179" name="TextBox 54"/>
              <p:cNvSpPr txBox="1">
                <a:spLocks noChangeArrowheads="1"/>
              </p:cNvSpPr>
              <p:nvPr/>
            </p:nvSpPr>
            <p:spPr bwMode="auto">
              <a:xfrm>
                <a:off x="5259355" y="4613225"/>
                <a:ext cx="894006" cy="465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New Roman" charset="0"/>
                    <a:ea typeface="ＭＳ Ｐゴシック" charset="0"/>
                    <a:cs typeface="ＭＳ Ｐゴシック" charset="0"/>
                  </a:defRPr>
                </a:lvl1pPr>
                <a:lvl2pPr marL="742950" indent="-285750">
                  <a:defRPr sz="3600">
                    <a:solidFill>
                      <a:schemeClr val="tx1"/>
                    </a:solidFill>
                    <a:latin typeface="Times New Roman" charset="0"/>
                    <a:ea typeface="ＭＳ Ｐゴシック" charset="0"/>
                  </a:defRPr>
                </a:lvl2pPr>
                <a:lvl3pPr marL="1143000" indent="-228600">
                  <a:defRPr sz="3600">
                    <a:solidFill>
                      <a:schemeClr val="tx1"/>
                    </a:solidFill>
                    <a:latin typeface="Times New Roman" charset="0"/>
                    <a:ea typeface="ＭＳ Ｐゴシック" charset="0"/>
                  </a:defRPr>
                </a:lvl3pPr>
                <a:lvl4pPr marL="1600200" indent="-228600">
                  <a:defRPr sz="3600">
                    <a:solidFill>
                      <a:schemeClr val="tx1"/>
                    </a:solidFill>
                    <a:latin typeface="Times New Roman" charset="0"/>
                    <a:ea typeface="ＭＳ Ｐゴシック" charset="0"/>
                  </a:defRPr>
                </a:lvl4pPr>
                <a:lvl5pPr marL="2057400" indent="-22860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algn="ctr" defTabSz="863853" fontAlgn="base">
                  <a:spcBef>
                    <a:spcPct val="0"/>
                  </a:spcBef>
                  <a:spcAft>
                    <a:spcPct val="0"/>
                  </a:spcAft>
                </a:pPr>
                <a:r>
                  <a:rPr lang="en-US" sz="1300" b="1">
                    <a:solidFill>
                      <a:srgbClr val="000000"/>
                    </a:solidFill>
                  </a:rPr>
                  <a:t>ADC1</a:t>
                </a:r>
              </a:p>
              <a:p>
                <a:pPr algn="ctr" defTabSz="863853" fontAlgn="base">
                  <a:spcBef>
                    <a:spcPct val="0"/>
                  </a:spcBef>
                  <a:spcAft>
                    <a:spcPct val="0"/>
                  </a:spcAft>
                </a:pPr>
                <a:r>
                  <a:rPr lang="en-US" sz="1300" b="1">
                    <a:solidFill>
                      <a:srgbClr val="000000"/>
                    </a:solidFill>
                  </a:rPr>
                  <a:t>Dispersion</a:t>
                </a:r>
              </a:p>
            </p:txBody>
          </p:sp>
        </p:grpSp>
        <p:pic>
          <p:nvPicPr>
            <p:cNvPr id="134150" name="Picture 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5260" y="2025872"/>
              <a:ext cx="4193120" cy="253126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4151" name="Picture 7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980" y="2027836"/>
              <a:ext cx="4191000" cy="252998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sp>
        <p:nvSpPr>
          <p:cNvPr id="40" name="Rectangle 3"/>
          <p:cNvSpPr>
            <a:spLocks noChangeArrowheads="1"/>
          </p:cNvSpPr>
          <p:nvPr/>
        </p:nvSpPr>
        <p:spPr bwMode="auto">
          <a:xfrm>
            <a:off x="96762" y="6372824"/>
            <a:ext cx="4064000" cy="21877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lIns="85889" tIns="42945" rIns="85889" bIns="42945"/>
          <a:lstStyle/>
          <a:p>
            <a:pPr algn="ctr" defTabSz="859013" eaLnBrk="0" fontAlgn="base" hangingPunct="0">
              <a:spcBef>
                <a:spcPct val="0"/>
              </a:spcBef>
              <a:spcAft>
                <a:spcPct val="0"/>
              </a:spcAft>
            </a:pPr>
            <a:endParaRPr lang="en-US" sz="1200">
              <a:solidFill>
                <a:srgbClr val="919191"/>
              </a:solidFill>
              <a:latin typeface="Calibri"/>
              <a:ea typeface="ＭＳ Ｐゴシック" charset="0"/>
              <a:cs typeface="Calibri"/>
            </a:endParaRPr>
          </a:p>
        </p:txBody>
      </p:sp>
    </p:spTree>
    <p:extLst>
      <p:ext uri="{BB962C8B-B14F-4D97-AF65-F5344CB8AC3E}">
        <p14:creationId xmlns:p14="http://schemas.microsoft.com/office/powerpoint/2010/main" val="402279298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Times New Roman" charset="0"/>
                <a:cs typeface="+mj-cs"/>
              </a:rPr>
              <a:t>Atmospheric Dispersion Correction</a:t>
            </a:r>
          </a:p>
        </p:txBody>
      </p:sp>
      <p:sp>
        <p:nvSpPr>
          <p:cNvPr id="135170" name="Content Placeholder 6"/>
          <p:cNvSpPr>
            <a:spLocks noGrp="1"/>
          </p:cNvSpPr>
          <p:nvPr>
            <p:ph sz="half" idx="2"/>
          </p:nvPr>
        </p:nvSpPr>
        <p:spPr>
          <a:xfrm>
            <a:off x="580572" y="4531817"/>
            <a:ext cx="7972274" cy="1768078"/>
          </a:xfrm>
        </p:spPr>
        <p:txBody>
          <a:bodyPr/>
          <a:lstStyle/>
          <a:p>
            <a:pPr marL="0" indent="0">
              <a:spcBef>
                <a:spcPct val="0"/>
              </a:spcBef>
              <a:buNone/>
            </a:pPr>
            <a:r>
              <a:rPr lang="en-US" sz="1900">
                <a:latin typeface="Times New Roman" charset="0"/>
              </a:rPr>
              <a:t>Geometric raytrace shows eects of atmospheric dispersion on telescope point spread function.  a) A heavily chromatically aberrated view of the sky 60 from zenith.  Overall scale is 1m square, PSF exaggerated by factor of 106. This chromatic aberration is removed by rotating the ADC prisms 85 as shown in b). The dispersion being compensated here is 3 arcsec.</a:t>
            </a:r>
          </a:p>
        </p:txBody>
      </p:sp>
      <p:pic>
        <p:nvPicPr>
          <p:cNvPr id="135173"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89220" y="887016"/>
            <a:ext cx="7429500" cy="3701356"/>
          </a:xfrm>
          <a:noFill/>
        </p:spPr>
      </p:pic>
      <p:sp>
        <p:nvSpPr>
          <p:cNvPr id="10" name="Rectangle 3"/>
          <p:cNvSpPr>
            <a:spLocks noChangeArrowheads="1"/>
          </p:cNvSpPr>
          <p:nvPr/>
        </p:nvSpPr>
        <p:spPr bwMode="auto">
          <a:xfrm>
            <a:off x="96762" y="6372824"/>
            <a:ext cx="4064000" cy="218778"/>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lIns="85889" tIns="42945" rIns="85889" bIns="42945"/>
          <a:lstStyle/>
          <a:p>
            <a:pPr algn="ctr" defTabSz="859013" eaLnBrk="0" fontAlgn="base" hangingPunct="0">
              <a:spcBef>
                <a:spcPct val="0"/>
              </a:spcBef>
              <a:spcAft>
                <a:spcPct val="0"/>
              </a:spcAft>
            </a:pPr>
            <a:endParaRPr lang="en-US" sz="1200">
              <a:solidFill>
                <a:srgbClr val="919191"/>
              </a:solidFill>
              <a:latin typeface="Calibri"/>
              <a:ea typeface="ＭＳ Ｐゴシック" charset="0"/>
              <a:cs typeface="Calibri"/>
            </a:endParaRPr>
          </a:p>
        </p:txBody>
      </p:sp>
    </p:spTree>
    <p:extLst>
      <p:ext uri="{BB962C8B-B14F-4D97-AF65-F5344CB8AC3E}">
        <p14:creationId xmlns:p14="http://schemas.microsoft.com/office/powerpoint/2010/main" val="411480234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u="sng" dirty="0" smtClean="0"/>
              <a:t>P</a:t>
            </a:r>
            <a:r>
              <a:rPr lang="en-US" dirty="0" smtClean="0"/>
              <a:t>rime </a:t>
            </a:r>
            <a:r>
              <a:rPr lang="en-US" u="sng" dirty="0" smtClean="0"/>
              <a:t>F</a:t>
            </a:r>
            <a:r>
              <a:rPr lang="en-US" dirty="0" smtClean="0"/>
              <a:t>ocus </a:t>
            </a:r>
            <a:r>
              <a:rPr lang="en-US" u="sng" dirty="0" smtClean="0"/>
              <a:t>C</a:t>
            </a:r>
            <a:r>
              <a:rPr lang="en-US" dirty="0" smtClean="0"/>
              <a:t>orrector</a:t>
            </a:r>
            <a:endParaRPr lang="en-US" dirty="0"/>
          </a:p>
        </p:txBody>
      </p:sp>
      <p:sp>
        <p:nvSpPr>
          <p:cNvPr id="8" name="Content Placeholder 7"/>
          <p:cNvSpPr>
            <a:spLocks noGrp="1"/>
          </p:cNvSpPr>
          <p:nvPr>
            <p:ph idx="1"/>
          </p:nvPr>
        </p:nvSpPr>
        <p:spPr/>
        <p:txBody>
          <a:bodyPr/>
          <a:lstStyle/>
          <a:p>
            <a:pPr marL="234950" indent="-234950"/>
            <a:r>
              <a:rPr lang="en-US" sz="2000" dirty="0" smtClean="0"/>
              <a:t>Function –</a:t>
            </a:r>
            <a:br>
              <a:rPr lang="en-US" sz="2000" dirty="0" smtClean="0"/>
            </a:br>
            <a:r>
              <a:rPr lang="en-US" sz="2000" dirty="0" smtClean="0"/>
              <a:t>gather </a:t>
            </a:r>
            <a:r>
              <a:rPr lang="en-US" sz="2000" dirty="0"/>
              <a:t>broadband galaxy </a:t>
            </a:r>
            <a:r>
              <a:rPr lang="en-US" sz="2000" dirty="0" smtClean="0"/>
              <a:t>light,</a:t>
            </a:r>
            <a:br>
              <a:rPr lang="en-US" sz="2000" dirty="0" smtClean="0"/>
            </a:br>
            <a:r>
              <a:rPr lang="en-US" sz="2000" dirty="0" smtClean="0"/>
              <a:t>deliver well focused beam</a:t>
            </a:r>
            <a:r>
              <a:rPr lang="en-US" sz="2000" dirty="0"/>
              <a:t> </a:t>
            </a:r>
            <a:r>
              <a:rPr lang="en-US" sz="2000" dirty="0" smtClean="0"/>
              <a:t>…</a:t>
            </a:r>
            <a:br>
              <a:rPr lang="en-US" sz="2000" dirty="0" smtClean="0"/>
            </a:br>
            <a:r>
              <a:rPr lang="en-US" sz="2000" dirty="0" smtClean="0"/>
              <a:t>nearly normal to the focal surface</a:t>
            </a:r>
          </a:p>
          <a:p>
            <a:pPr marL="234950" indent="-234950"/>
            <a:endParaRPr lang="en-US" sz="2000" dirty="0" smtClean="0"/>
          </a:p>
          <a:p>
            <a:pPr marL="234950" indent="-234950"/>
            <a:r>
              <a:rPr lang="en-US" sz="2000" dirty="0" smtClean="0"/>
              <a:t>Requirements</a:t>
            </a:r>
          </a:p>
          <a:p>
            <a:pPr marL="457200" lvl="1" indent="-222250"/>
            <a:r>
              <a:rPr lang="en-US" dirty="0" smtClean="0"/>
              <a:t>Field of view: &gt;3˚ linear</a:t>
            </a:r>
          </a:p>
          <a:p>
            <a:pPr marL="457200" lvl="1" indent="-222250"/>
            <a:r>
              <a:rPr lang="en-US" i="1" dirty="0" smtClean="0"/>
              <a:t>Wavelength band</a:t>
            </a:r>
            <a:r>
              <a:rPr lang="en-US" dirty="0" smtClean="0"/>
              <a:t>: 360 – 980 nm</a:t>
            </a:r>
          </a:p>
          <a:p>
            <a:pPr marL="457200" lvl="1" indent="-222250"/>
            <a:r>
              <a:rPr lang="en-US" dirty="0" smtClean="0"/>
              <a:t>Geometric, manufacturing, and alignment blur &lt;19 </a:t>
            </a:r>
            <a:r>
              <a:rPr lang="el-GR" dirty="0" smtClean="0"/>
              <a:t>μ</a:t>
            </a:r>
            <a:r>
              <a:rPr lang="en-US" dirty="0" smtClean="0"/>
              <a:t>m RMS radius, field-averaged</a:t>
            </a:r>
          </a:p>
          <a:p>
            <a:pPr marL="457200" lvl="1" indent="-222250"/>
            <a:r>
              <a:rPr lang="en-US" i="1" dirty="0" smtClean="0"/>
              <a:t>Tilt </a:t>
            </a:r>
            <a:r>
              <a:rPr lang="en-US" i="1" dirty="0"/>
              <a:t>of chief ray</a:t>
            </a:r>
            <a:r>
              <a:rPr lang="en-US" dirty="0"/>
              <a:t>: &lt;</a:t>
            </a:r>
            <a:r>
              <a:rPr lang="en-US" dirty="0" smtClean="0"/>
              <a:t>1˚</a:t>
            </a:r>
            <a:endParaRPr lang="en-US" dirty="0"/>
          </a:p>
          <a:p>
            <a:pPr lvl="4"/>
            <a:endParaRPr lang="en-US" sz="2000" dirty="0" smtClean="0"/>
          </a:p>
          <a:p>
            <a:endParaRPr lang="en-US" sz="2000" dirty="0" smtClean="0"/>
          </a:p>
          <a:p>
            <a:endParaRPr lang="en-US" sz="2000" dirty="0"/>
          </a:p>
        </p:txBody>
      </p:sp>
      <p:sp>
        <p:nvSpPr>
          <p:cNvPr id="2" name="Slide Number Placeholder 1"/>
          <p:cNvSpPr>
            <a:spLocks noGrp="1"/>
          </p:cNvSpPr>
          <p:nvPr>
            <p:ph type="sldNum" sz="quarter" idx="4"/>
          </p:nvPr>
        </p:nvSpPr>
        <p:spPr>
          <a:xfrm>
            <a:off x="6286500" y="6533250"/>
            <a:ext cx="2133600" cy="365125"/>
          </a:xfrm>
          <a:prstGeom prst="rect">
            <a:avLst/>
          </a:prstGeom>
        </p:spPr>
        <p:txBody>
          <a:bodyPr/>
          <a:lstStyle/>
          <a:p>
            <a:fld id="{538A0A4C-22F3-4AD6-8A5A-D0BCDE30C626}" type="slidenum">
              <a:rPr lang="en-US" smtClean="0"/>
              <a:pPr/>
              <a:t>25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265302" y="905378"/>
            <a:ext cx="4237182" cy="2286000"/>
          </a:xfrm>
          <a:prstGeom prst="rect">
            <a:avLst/>
          </a:prstGeom>
        </p:spPr>
      </p:pic>
    </p:spTree>
    <p:extLst>
      <p:ext uri="{BB962C8B-B14F-4D97-AF65-F5344CB8AC3E}">
        <p14:creationId xmlns:p14="http://schemas.microsoft.com/office/powerpoint/2010/main" val="2097707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3585841" y="3028691"/>
            <a:ext cx="5221863" cy="3257810"/>
          </a:xfrm>
          <a:prstGeom prst="rect">
            <a:avLst/>
          </a:prstGeom>
          <a:noFill/>
          <a:ln w="9525">
            <a:noFill/>
            <a:miter lim="800000"/>
            <a:headEnd/>
            <a:tailEnd/>
          </a:ln>
        </p:spPr>
      </p:pic>
      <p:sp>
        <p:nvSpPr>
          <p:cNvPr id="7" name="Title 6"/>
          <p:cNvSpPr>
            <a:spLocks noGrp="1"/>
          </p:cNvSpPr>
          <p:nvPr>
            <p:ph type="title"/>
          </p:nvPr>
        </p:nvSpPr>
        <p:spPr/>
        <p:txBody>
          <a:bodyPr/>
          <a:lstStyle/>
          <a:p>
            <a:r>
              <a:rPr lang="en-US" u="sng" dirty="0" smtClean="0"/>
              <a:t>F</a:t>
            </a:r>
            <a:r>
              <a:rPr lang="en-US" dirty="0" smtClean="0"/>
              <a:t>ocal </a:t>
            </a:r>
            <a:r>
              <a:rPr lang="en-US" u="sng" dirty="0" smtClean="0"/>
              <a:t>P</a:t>
            </a:r>
            <a:r>
              <a:rPr lang="en-US" dirty="0" smtClean="0"/>
              <a:t>late </a:t>
            </a:r>
            <a:r>
              <a:rPr lang="en-US" u="sng" dirty="0" smtClean="0"/>
              <a:t>S</a:t>
            </a:r>
            <a:r>
              <a:rPr lang="en-US" dirty="0" smtClean="0"/>
              <a:t>ystem</a:t>
            </a:r>
            <a:endParaRPr lang="en-US" dirty="0"/>
          </a:p>
        </p:txBody>
      </p:sp>
      <p:sp>
        <p:nvSpPr>
          <p:cNvPr id="9" name="Content Placeholder 8"/>
          <p:cNvSpPr>
            <a:spLocks noGrp="1"/>
          </p:cNvSpPr>
          <p:nvPr>
            <p:ph idx="1"/>
          </p:nvPr>
        </p:nvSpPr>
        <p:spPr/>
        <p:txBody>
          <a:bodyPr/>
          <a:lstStyle/>
          <a:p>
            <a:pPr marL="234950" indent="-234950"/>
            <a:r>
              <a:rPr lang="en-US" sz="2000" dirty="0" smtClean="0"/>
              <a:t>Function –</a:t>
            </a:r>
            <a:br>
              <a:rPr lang="en-US" sz="2000" dirty="0" smtClean="0"/>
            </a:br>
            <a:r>
              <a:rPr lang="en-US" sz="2000" dirty="0" smtClean="0"/>
              <a:t>capture </a:t>
            </a:r>
            <a:r>
              <a:rPr lang="en-US" sz="2000" dirty="0"/>
              <a:t>galaxy </a:t>
            </a:r>
            <a:r>
              <a:rPr lang="en-US" sz="2000" dirty="0" smtClean="0"/>
              <a:t>light bundles from</a:t>
            </a:r>
            <a:br>
              <a:rPr lang="en-US" sz="2000" dirty="0" smtClean="0"/>
            </a:br>
            <a:r>
              <a:rPr lang="en-US" sz="2000" dirty="0" smtClean="0"/>
              <a:t>the corrector onto fiber </a:t>
            </a:r>
            <a:r>
              <a:rPr lang="en-US" sz="2000" dirty="0"/>
              <a:t>optic tips</a:t>
            </a:r>
          </a:p>
          <a:p>
            <a:pPr marL="234950" indent="-234950"/>
            <a:endParaRPr lang="en-US" sz="2000" dirty="0"/>
          </a:p>
          <a:p>
            <a:pPr marL="234950" indent="-234950"/>
            <a:r>
              <a:rPr lang="en-US" sz="2000" dirty="0"/>
              <a:t>Systems</a:t>
            </a:r>
          </a:p>
          <a:p>
            <a:pPr marL="515938" lvl="1" indent="-280988"/>
            <a:r>
              <a:rPr lang="en-US" dirty="0"/>
              <a:t>Focal plate</a:t>
            </a:r>
          </a:p>
          <a:p>
            <a:pPr marL="515938" lvl="1" indent="-280988"/>
            <a:r>
              <a:rPr lang="en-US" dirty="0"/>
              <a:t>Guide sensors</a:t>
            </a:r>
          </a:p>
          <a:p>
            <a:pPr marL="515938" lvl="1" indent="-280988"/>
            <a:r>
              <a:rPr lang="en-US" dirty="0"/>
              <a:t>Focus sensors</a:t>
            </a:r>
          </a:p>
          <a:p>
            <a:pPr marL="515938" lvl="1" indent="-280988"/>
            <a:r>
              <a:rPr lang="en-US" dirty="0"/>
              <a:t>Illuminated </a:t>
            </a:r>
            <a:r>
              <a:rPr lang="en-US" dirty="0" err="1"/>
              <a:t>fiducials</a:t>
            </a:r>
            <a:endParaRPr lang="en-US" dirty="0"/>
          </a:p>
          <a:p>
            <a:pPr marL="515938" lvl="1" indent="-280988"/>
            <a:r>
              <a:rPr lang="en-US" dirty="0"/>
              <a:t>Fiber </a:t>
            </a:r>
            <a:r>
              <a:rPr lang="en-US" dirty="0" smtClean="0"/>
              <a:t>positioners</a:t>
            </a:r>
          </a:p>
          <a:p>
            <a:pPr marL="515938" lvl="1" indent="-280988"/>
            <a:r>
              <a:rPr lang="en-US" dirty="0" smtClean="0"/>
              <a:t>Fiber view camera</a:t>
            </a:r>
            <a:endParaRPr lang="en-US" dirty="0"/>
          </a:p>
          <a:p>
            <a:endParaRPr lang="en-US" sz="2000" dirty="0"/>
          </a:p>
        </p:txBody>
      </p:sp>
      <p:sp>
        <p:nvSpPr>
          <p:cNvPr id="2" name="Slide Number Placeholder 1"/>
          <p:cNvSpPr>
            <a:spLocks noGrp="1"/>
          </p:cNvSpPr>
          <p:nvPr>
            <p:ph type="sldNum" sz="quarter" idx="4"/>
          </p:nvPr>
        </p:nvSpPr>
        <p:spPr>
          <a:xfrm>
            <a:off x="6286500" y="6533250"/>
            <a:ext cx="2133600" cy="365125"/>
          </a:xfrm>
          <a:prstGeom prst="rect">
            <a:avLst/>
          </a:prstGeom>
        </p:spPr>
        <p:txBody>
          <a:bodyPr/>
          <a:lstStyle/>
          <a:p>
            <a:fld id="{538A0A4C-22F3-4AD6-8A5A-D0BCDE30C626}" type="slidenum">
              <a:rPr lang="en-US" smtClean="0"/>
              <a:t>26</a:t>
            </a:fld>
            <a:endParaRPr lang="en-US"/>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748"/>
          <a:stretch/>
        </p:blipFill>
        <p:spPr>
          <a:xfrm flipV="1">
            <a:off x="5733318" y="921662"/>
            <a:ext cx="3739391" cy="2286000"/>
          </a:xfrm>
          <a:prstGeom prst="rect">
            <a:avLst/>
          </a:prstGeom>
        </p:spPr>
      </p:pic>
    </p:spTree>
    <p:extLst>
      <p:ext uri="{BB962C8B-B14F-4D97-AF65-F5344CB8AC3E}">
        <p14:creationId xmlns:p14="http://schemas.microsoft.com/office/powerpoint/2010/main" val="366024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6" descr="Fiber_system_schematic.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57907" y="2608472"/>
            <a:ext cx="8448675" cy="3390900"/>
          </a:xfrm>
          <a:prstGeom prst="rect">
            <a:avLst/>
          </a:prstGeom>
          <a:noFill/>
          <a:ln w="12700">
            <a:noFill/>
            <a:miter lim="800000"/>
            <a:headEnd/>
            <a:tailEnd/>
          </a:ln>
        </p:spPr>
      </p:pic>
      <p:sp>
        <p:nvSpPr>
          <p:cNvPr id="2" name="Title 1"/>
          <p:cNvSpPr>
            <a:spLocks noGrp="1"/>
          </p:cNvSpPr>
          <p:nvPr>
            <p:ph type="title"/>
          </p:nvPr>
        </p:nvSpPr>
        <p:spPr/>
        <p:txBody>
          <a:bodyPr/>
          <a:lstStyle/>
          <a:p>
            <a:r>
              <a:rPr lang="en-US" u="sng" dirty="0"/>
              <a:t>F</a:t>
            </a:r>
            <a:r>
              <a:rPr lang="en-US" dirty="0" smtClean="0"/>
              <a:t>iber </a:t>
            </a:r>
            <a:r>
              <a:rPr lang="en-US" u="sng" dirty="0" smtClean="0"/>
              <a:t>S</a:t>
            </a:r>
            <a:r>
              <a:rPr lang="en-US" dirty="0" smtClean="0"/>
              <a:t>ystem</a:t>
            </a:r>
            <a:endParaRPr lang="en-US" dirty="0"/>
          </a:p>
        </p:txBody>
      </p:sp>
      <p:sp>
        <p:nvSpPr>
          <p:cNvPr id="4" name="Content Placeholder 3"/>
          <p:cNvSpPr>
            <a:spLocks noGrp="1"/>
          </p:cNvSpPr>
          <p:nvPr>
            <p:ph idx="1"/>
          </p:nvPr>
        </p:nvSpPr>
        <p:spPr/>
        <p:txBody>
          <a:bodyPr/>
          <a:lstStyle/>
          <a:p>
            <a:r>
              <a:rPr lang="en-US" dirty="0" smtClean="0"/>
              <a:t>Function – </a:t>
            </a:r>
            <a:br>
              <a:rPr lang="en-US" dirty="0" smtClean="0"/>
            </a:br>
            <a:r>
              <a:rPr lang="en-US" dirty="0" smtClean="0"/>
              <a:t>capture, transport, and deliver the corrector galaxy spots  to the spectrographs with as little attenuation and f/# degradation as possible</a:t>
            </a:r>
          </a:p>
        </p:txBody>
      </p:sp>
      <p:sp>
        <p:nvSpPr>
          <p:cNvPr id="5" name="Slide Number Placeholder 4"/>
          <p:cNvSpPr>
            <a:spLocks noGrp="1"/>
          </p:cNvSpPr>
          <p:nvPr>
            <p:ph type="sldNum" sz="quarter" idx="4"/>
          </p:nvPr>
        </p:nvSpPr>
        <p:spPr>
          <a:xfrm>
            <a:off x="6286500" y="6533250"/>
            <a:ext cx="2133600" cy="365125"/>
          </a:xfrm>
          <a:prstGeom prst="rect">
            <a:avLst/>
          </a:prstGeom>
        </p:spPr>
        <p:txBody>
          <a:bodyPr/>
          <a:lstStyle/>
          <a:p>
            <a:fld id="{538A0A4C-22F3-4AD6-8A5A-D0BCDE30C626}" type="slidenum">
              <a:rPr lang="en-US" smtClean="0"/>
              <a:t>27</a:t>
            </a:fld>
            <a:endParaRPr lang="en-US"/>
          </a:p>
        </p:txBody>
      </p:sp>
      <p:sp>
        <p:nvSpPr>
          <p:cNvPr id="3" name="TextBox 2"/>
          <p:cNvSpPr txBox="1"/>
          <p:nvPr/>
        </p:nvSpPr>
        <p:spPr>
          <a:xfrm>
            <a:off x="-1149143" y="5442557"/>
            <a:ext cx="184666" cy="369332"/>
          </a:xfrm>
          <a:prstGeom prst="rect">
            <a:avLst/>
          </a:prstGeom>
          <a:noFill/>
        </p:spPr>
        <p:txBody>
          <a:bodyPr wrap="none" lIns="91432" tIns="45716" rIns="91432" bIns="45716" rtlCol="0">
            <a:spAutoFit/>
          </a:bodyPr>
          <a:lstStyle/>
          <a:p>
            <a:endParaRPr lang="en-US" dirty="0"/>
          </a:p>
        </p:txBody>
      </p:sp>
      <p:sp>
        <p:nvSpPr>
          <p:cNvPr id="15" name="Rectangle 14"/>
          <p:cNvSpPr/>
          <p:nvPr/>
        </p:nvSpPr>
        <p:spPr bwMode="auto">
          <a:xfrm>
            <a:off x="685800" y="5436723"/>
            <a:ext cx="8258175" cy="44869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cxnSp>
        <p:nvCxnSpPr>
          <p:cNvPr id="7" name="Straight Arrow Connector 6"/>
          <p:cNvCxnSpPr/>
          <p:nvPr/>
        </p:nvCxnSpPr>
        <p:spPr bwMode="auto">
          <a:xfrm>
            <a:off x="781050" y="5488039"/>
            <a:ext cx="1876425" cy="0"/>
          </a:xfrm>
          <a:prstGeom prst="straightConnector1">
            <a:avLst/>
          </a:prstGeom>
          <a:solidFill>
            <a:schemeClr val="accent1"/>
          </a:solidFill>
          <a:ln w="12700" cap="flat" cmpd="sng" algn="ctr">
            <a:solidFill>
              <a:schemeClr val="tx1"/>
            </a:solidFill>
            <a:prstDash val="solid"/>
            <a:round/>
            <a:headEnd type="arrow"/>
            <a:tailEnd type="arrow"/>
          </a:ln>
          <a:effectLst/>
        </p:spPr>
      </p:cxnSp>
      <p:cxnSp>
        <p:nvCxnSpPr>
          <p:cNvPr id="9" name="Straight Arrow Connector 8"/>
          <p:cNvCxnSpPr/>
          <p:nvPr/>
        </p:nvCxnSpPr>
        <p:spPr bwMode="auto">
          <a:xfrm>
            <a:off x="2743200" y="5488687"/>
            <a:ext cx="5981700"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12" name="TextBox 11"/>
          <p:cNvSpPr txBox="1"/>
          <p:nvPr/>
        </p:nvSpPr>
        <p:spPr>
          <a:xfrm>
            <a:off x="1390650" y="5544665"/>
            <a:ext cx="704039" cy="369332"/>
          </a:xfrm>
          <a:prstGeom prst="rect">
            <a:avLst/>
          </a:prstGeom>
          <a:solidFill>
            <a:schemeClr val="bg1"/>
          </a:solidFill>
        </p:spPr>
        <p:txBody>
          <a:bodyPr wrap="none" rtlCol="0">
            <a:spAutoFit/>
          </a:bodyPr>
          <a:lstStyle/>
          <a:p>
            <a:r>
              <a:rPr lang="en-US" dirty="0" smtClean="0">
                <a:latin typeface="+mj-lt"/>
              </a:rPr>
              <a:t>~3 m</a:t>
            </a:r>
          </a:p>
        </p:txBody>
      </p:sp>
      <p:sp>
        <p:nvSpPr>
          <p:cNvPr id="13" name="TextBox 12"/>
          <p:cNvSpPr txBox="1"/>
          <p:nvPr/>
        </p:nvSpPr>
        <p:spPr>
          <a:xfrm>
            <a:off x="5286375" y="5544665"/>
            <a:ext cx="832279" cy="369332"/>
          </a:xfrm>
          <a:prstGeom prst="rect">
            <a:avLst/>
          </a:prstGeom>
          <a:solidFill>
            <a:schemeClr val="bg1"/>
          </a:solidFill>
        </p:spPr>
        <p:txBody>
          <a:bodyPr wrap="none" rtlCol="0">
            <a:spAutoFit/>
          </a:bodyPr>
          <a:lstStyle/>
          <a:p>
            <a:r>
              <a:rPr lang="en-US" dirty="0" smtClean="0">
                <a:latin typeface="+mj-lt"/>
              </a:rPr>
              <a:t>~33 m</a:t>
            </a:r>
          </a:p>
        </p:txBody>
      </p:sp>
    </p:spTree>
    <p:extLst>
      <p:ext uri="{BB962C8B-B14F-4D97-AF65-F5344CB8AC3E}">
        <p14:creationId xmlns:p14="http://schemas.microsoft.com/office/powerpoint/2010/main" val="396959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u="sng" dirty="0" smtClean="0"/>
              <a:t>Spectro</a:t>
            </a:r>
            <a:r>
              <a:rPr lang="en-US" dirty="0" smtClean="0"/>
              <a:t>graph</a:t>
            </a:r>
            <a:endParaRPr lang="en-US" dirty="0"/>
          </a:p>
        </p:txBody>
      </p:sp>
      <p:sp>
        <p:nvSpPr>
          <p:cNvPr id="2" name="Content Placeholder 1"/>
          <p:cNvSpPr>
            <a:spLocks noGrp="1"/>
          </p:cNvSpPr>
          <p:nvPr>
            <p:ph idx="1"/>
          </p:nvPr>
        </p:nvSpPr>
        <p:spPr/>
        <p:txBody>
          <a:bodyPr/>
          <a:lstStyle/>
          <a:p>
            <a:pPr marL="0" indent="0">
              <a:buNone/>
            </a:pPr>
            <a:r>
              <a:rPr lang="en-US" sz="2100" dirty="0" smtClean="0"/>
              <a:t>Function – </a:t>
            </a:r>
            <a:br>
              <a:rPr lang="en-US" sz="2100" dirty="0" smtClean="0"/>
            </a:br>
            <a:r>
              <a:rPr lang="en-US" sz="2100" dirty="0" smtClean="0"/>
              <a:t>capture fiber output beam, disperse, and image with small point spread function to  achieve required resolution</a:t>
            </a:r>
          </a:p>
          <a:p>
            <a:pPr marL="0" indent="0">
              <a:buNone/>
            </a:pPr>
            <a:endParaRPr lang="en-US" sz="2100" dirty="0" smtClean="0"/>
          </a:p>
        </p:txBody>
      </p:sp>
      <p:sp>
        <p:nvSpPr>
          <p:cNvPr id="3" name="Slide Number Placeholder 2"/>
          <p:cNvSpPr>
            <a:spLocks noGrp="1"/>
          </p:cNvSpPr>
          <p:nvPr>
            <p:ph type="sldNum" sz="quarter" idx="4"/>
          </p:nvPr>
        </p:nvSpPr>
        <p:spPr>
          <a:xfrm>
            <a:off x="6286500" y="6533250"/>
            <a:ext cx="2133600" cy="365125"/>
          </a:xfrm>
          <a:prstGeom prst="rect">
            <a:avLst/>
          </a:prstGeom>
        </p:spPr>
        <p:txBody>
          <a:bodyPr/>
          <a:lstStyle/>
          <a:p>
            <a:fld id="{538A0A4C-22F3-4AD6-8A5A-D0BCDE30C626}" type="slidenum">
              <a:rPr lang="en-US" smtClean="0"/>
              <a:t>28</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943" y="2706913"/>
            <a:ext cx="3914988"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3960057363"/>
              </p:ext>
            </p:extLst>
          </p:nvPr>
        </p:nvGraphicFramePr>
        <p:xfrm>
          <a:off x="347664" y="2109040"/>
          <a:ext cx="4681813" cy="4038600"/>
        </p:xfrm>
        <a:graphic>
          <a:graphicData uri="http://schemas.openxmlformats.org/drawingml/2006/table">
            <a:tbl>
              <a:tblPr firstRow="1" bandRow="1">
                <a:tableStyleId>{5C22544A-7EE6-4342-B048-85BDC9FD1C3A}</a:tableStyleId>
              </a:tblPr>
              <a:tblGrid>
                <a:gridCol w="1942493"/>
                <a:gridCol w="1606149"/>
                <a:gridCol w="1133171"/>
              </a:tblGrid>
              <a:tr h="269240">
                <a:tc gridSpan="2">
                  <a:txBody>
                    <a:bodyPr/>
                    <a:lstStyle/>
                    <a:p>
                      <a:r>
                        <a:rPr lang="en-US" sz="1200" dirty="0" smtClean="0">
                          <a:solidFill>
                            <a:schemeClr val="tx1"/>
                          </a:solidFill>
                          <a:latin typeface="Arial" pitchFamily="34" charset="0"/>
                          <a:cs typeface="Arial" pitchFamily="34" charset="0"/>
                        </a:rPr>
                        <a:t>Item</a:t>
                      </a:r>
                      <a:endParaRPr lang="en-US" sz="1200" dirty="0">
                        <a:solidFill>
                          <a:schemeClr val="tx1"/>
                        </a:solidFill>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solidFill>
                            <a:schemeClr val="tx1"/>
                          </a:solidFill>
                          <a:latin typeface="Arial" pitchFamily="34" charset="0"/>
                          <a:cs typeface="Arial" pitchFamily="34" charset="0"/>
                        </a:rPr>
                        <a:t>Requirement</a:t>
                      </a:r>
                      <a:endParaRPr lang="en-US" sz="1200" dirty="0">
                        <a:solidFill>
                          <a:schemeClr val="tx1"/>
                        </a:solidFill>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3">
                  <a:txBody>
                    <a:bodyPr/>
                    <a:lstStyle/>
                    <a:p>
                      <a:pPr algn="ctr"/>
                      <a:r>
                        <a:rPr lang="en-US" sz="1200" dirty="0" smtClean="0">
                          <a:latin typeface="Arial" pitchFamily="34" charset="0"/>
                          <a:cs typeface="Arial" pitchFamily="34" charset="0"/>
                        </a:rPr>
                        <a:t>Spectral Requirements</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tc>
                <a:tc hMerge="1">
                  <a:txBody>
                    <a:bodyPr/>
                    <a:lstStyle/>
                    <a:p>
                      <a:endParaRPr lang="en-US" sz="1600" dirty="0">
                        <a:latin typeface="Arial" pitchFamily="34" charset="0"/>
                        <a:cs typeface="Arial" pitchFamily="34" charset="0"/>
                      </a:endParaRPr>
                    </a:p>
                  </a:txBody>
                  <a:tcPr/>
                </a:tc>
              </a:tr>
              <a:tr h="269240">
                <a:tc gridSpan="2">
                  <a:txBody>
                    <a:bodyPr/>
                    <a:lstStyle/>
                    <a:p>
                      <a:r>
                        <a:rPr lang="en-US" sz="1200" dirty="0" smtClean="0">
                          <a:latin typeface="Arial" pitchFamily="34" charset="0"/>
                          <a:cs typeface="Arial" pitchFamily="34" charset="0"/>
                        </a:rPr>
                        <a:t>Bandpass</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Arial" pitchFamily="34" charset="0"/>
                          <a:cs typeface="Arial" pitchFamily="34" charset="0"/>
                        </a:rPr>
                        <a:t>360 – 980 nm</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rowSpan="3">
                  <a:txBody>
                    <a:bodyPr/>
                    <a:lstStyle/>
                    <a:p>
                      <a:pPr algn="l"/>
                      <a:r>
                        <a:rPr lang="en-US" sz="1200" dirty="0" smtClean="0">
                          <a:latin typeface="Arial" pitchFamily="34" charset="0"/>
                          <a:cs typeface="Arial" pitchFamily="34" charset="0"/>
                        </a:rPr>
                        <a:t>FWHM Resolution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a:t>
                      </a:r>
                      <a:r>
                        <a:rPr lang="el-GR" sz="1200" dirty="0" smtClean="0">
                          <a:latin typeface="Arial" pitchFamily="34" charset="0"/>
                          <a:cs typeface="Arial" pitchFamily="34" charset="0"/>
                        </a:rPr>
                        <a:t>Δλ</a:t>
                      </a:r>
                      <a:r>
                        <a:rPr lang="en-US" sz="1200" dirty="0" smtClean="0">
                          <a:latin typeface="Arial" pitchFamily="34" charset="0"/>
                          <a:cs typeface="Arial" pitchFamily="34" charset="0"/>
                        </a:rPr>
                        <a:t>)</a:t>
                      </a:r>
                      <a:endParaRPr lang="en-US" sz="1200" dirty="0">
                        <a:latin typeface="Arial" pitchFamily="34" charset="0"/>
                        <a:cs typeface="Arial" pitchFamily="34" charset="0"/>
                      </a:endParaRPr>
                    </a:p>
                  </a:txBody>
                  <a:tcPr marL="71745" marR="71745" marT="35873" marB="3587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smtClean="0">
                          <a:latin typeface="Arial" pitchFamily="34" charset="0"/>
                          <a:cs typeface="Arial" pitchFamily="34" charset="0"/>
                        </a:rPr>
                        <a:t>360nm &lt;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 &lt;</a:t>
                      </a:r>
                      <a:r>
                        <a:rPr lang="en-US" sz="1200" baseline="0" dirty="0" smtClean="0">
                          <a:latin typeface="Arial" pitchFamily="34" charset="0"/>
                          <a:cs typeface="Arial" pitchFamily="34" charset="0"/>
                        </a:rPr>
                        <a:t> 555nm</a:t>
                      </a:r>
                      <a:endParaRPr lang="en-US" sz="1200" dirty="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r>
                        <a:rPr lang="en-US" sz="1200" dirty="0" smtClean="0">
                          <a:latin typeface="Arial" pitchFamily="34" charset="0"/>
                          <a:cs typeface="Arial" pitchFamily="34" charset="0"/>
                        </a:rPr>
                        <a:t>&gt; 1500</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69240">
                <a:tc vMerge="1">
                  <a:txBody>
                    <a:bodyPr/>
                    <a:lstStyle/>
                    <a:p>
                      <a:endParaRPr lang="en-US" sz="1600" dirty="0">
                        <a:latin typeface="Arial" pitchFamily="34" charset="0"/>
                        <a:cs typeface="Arial" pitchFamily="34" charset="0"/>
                      </a:endParaRPr>
                    </a:p>
                  </a:txBody>
                  <a:tcPr/>
                </a:tc>
                <a:tc>
                  <a:txBody>
                    <a:bodyPr/>
                    <a:lstStyle/>
                    <a:p>
                      <a:pPr marL="0" marR="0" indent="0" algn="l"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555nm &lt;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 &lt;</a:t>
                      </a:r>
                      <a:r>
                        <a:rPr lang="en-US" sz="1200" baseline="0" dirty="0" smtClean="0">
                          <a:latin typeface="Arial" pitchFamily="34" charset="0"/>
                          <a:cs typeface="Arial" pitchFamily="34" charset="0"/>
                        </a:rPr>
                        <a:t> 656nm</a:t>
                      </a:r>
                      <a:endParaRPr lang="en-US" sz="1200" dirty="0" smtClean="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3000</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69240">
                <a:tc vMerge="1">
                  <a:txBody>
                    <a:bodyPr/>
                    <a:lstStyle/>
                    <a:p>
                      <a:endParaRPr lang="en-US" sz="1600" dirty="0">
                        <a:latin typeface="Arial" pitchFamily="34" charset="0"/>
                        <a:cs typeface="Arial" pitchFamily="34" charset="0"/>
                      </a:endParaRPr>
                    </a:p>
                  </a:txBody>
                  <a:tcPr/>
                </a:tc>
                <a:tc>
                  <a:txBody>
                    <a:bodyPr/>
                    <a:lstStyle/>
                    <a:p>
                      <a:pPr marL="0" marR="0" indent="0" algn="l"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656nm &lt;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 &lt;</a:t>
                      </a:r>
                      <a:r>
                        <a:rPr lang="en-US" sz="1200" baseline="0" dirty="0" smtClean="0">
                          <a:latin typeface="Arial" pitchFamily="34" charset="0"/>
                          <a:cs typeface="Arial" pitchFamily="34" charset="0"/>
                        </a:rPr>
                        <a:t> 980nm</a:t>
                      </a:r>
                      <a:endParaRPr lang="en-US" sz="1200" dirty="0" smtClean="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4000</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3">
                  <a:txBody>
                    <a:bodyPr/>
                    <a:lstStyle/>
                    <a:p>
                      <a:pPr algn="ctr"/>
                      <a:r>
                        <a:rPr lang="en-US" sz="1200" dirty="0" smtClean="0">
                          <a:latin typeface="Arial" pitchFamily="34" charset="0"/>
                          <a:cs typeface="Arial" pitchFamily="34" charset="0"/>
                        </a:rPr>
                        <a:t>Optical Requirements</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tc>
                <a:tc hMerge="1">
                  <a:txBody>
                    <a:bodyPr/>
                    <a:lstStyle/>
                    <a:p>
                      <a:pPr marL="0" marR="0" indent="0" algn="l" defTabSz="913260" rtl="0" eaLnBrk="1" fontAlgn="auto" latinLnBrk="0" hangingPunct="1">
                        <a:lnSpc>
                          <a:spcPct val="100000"/>
                        </a:lnSpc>
                        <a:spcBef>
                          <a:spcPts val="0"/>
                        </a:spcBef>
                        <a:spcAft>
                          <a:spcPts val="0"/>
                        </a:spcAft>
                        <a:buClrTx/>
                        <a:buSzTx/>
                        <a:buFontTx/>
                        <a:buNone/>
                        <a:tabLst/>
                        <a:defRPr/>
                      </a:pPr>
                      <a:endParaRPr lang="en-US" sz="1600" dirty="0" smtClean="0">
                        <a:latin typeface="Arial" pitchFamily="34" charset="0"/>
                        <a:cs typeface="Arial" pitchFamily="34" charset="0"/>
                      </a:endParaRPr>
                    </a:p>
                  </a:txBody>
                  <a:tcPr/>
                </a:tc>
              </a:tr>
              <a:tr h="269240">
                <a:tc rowSpan="4">
                  <a:txBody>
                    <a:bodyPr/>
                    <a:lstStyle/>
                    <a:p>
                      <a:pPr algn="l"/>
                      <a:r>
                        <a:rPr lang="en-US" sz="1200" dirty="0" smtClean="0">
                          <a:latin typeface="Arial" pitchFamily="34" charset="0"/>
                          <a:cs typeface="Arial" pitchFamily="34" charset="0"/>
                        </a:rPr>
                        <a:t>End to End Throughput</a:t>
                      </a:r>
                      <a:endParaRPr lang="en-US" sz="1200" dirty="0">
                        <a:latin typeface="Arial" pitchFamily="34" charset="0"/>
                        <a:cs typeface="Arial" pitchFamily="34" charset="0"/>
                      </a:endParaRPr>
                    </a:p>
                  </a:txBody>
                  <a:tcPr marL="71745" marR="71745" marT="35873" marB="3587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l-GR" sz="1200" dirty="0" smtClean="0">
                          <a:latin typeface="Arial" pitchFamily="34" charset="0"/>
                          <a:cs typeface="Arial" pitchFamily="34" charset="0"/>
                        </a:rPr>
                        <a:t>λ</a:t>
                      </a:r>
                      <a:r>
                        <a:rPr lang="en-US" sz="1200" dirty="0" smtClean="0">
                          <a:latin typeface="Arial" pitchFamily="34" charset="0"/>
                          <a:cs typeface="Arial" pitchFamily="34" charset="0"/>
                        </a:rPr>
                        <a:t> = 360 nm</a:t>
                      </a:r>
                      <a:endParaRPr lang="en-US" sz="1200" dirty="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35%</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69240">
                <a:tc vMerge="1">
                  <a:txBody>
                    <a:bodyPr/>
                    <a:lstStyle/>
                    <a:p>
                      <a:endParaRPr lang="en-US" sz="1600" dirty="0">
                        <a:latin typeface="Arial" pitchFamily="34" charset="0"/>
                        <a:cs typeface="Arial" pitchFamily="34" charset="0"/>
                      </a:endParaRPr>
                    </a:p>
                  </a:txBody>
                  <a:tcPr/>
                </a:tc>
                <a:tc>
                  <a:txBody>
                    <a:bodyPr/>
                    <a:lstStyle/>
                    <a:p>
                      <a:pPr marL="0" marR="0" indent="0" algn="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400nm &lt;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 &lt;</a:t>
                      </a:r>
                      <a:r>
                        <a:rPr lang="en-US" sz="1200" baseline="0" dirty="0" smtClean="0">
                          <a:latin typeface="Arial" pitchFamily="34" charset="0"/>
                          <a:cs typeface="Arial" pitchFamily="34" charset="0"/>
                        </a:rPr>
                        <a:t> 600nm</a:t>
                      </a:r>
                      <a:endParaRPr lang="en-US" sz="1200" dirty="0" smtClean="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55%</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69240">
                <a:tc vMerge="1">
                  <a:txBody>
                    <a:bodyPr/>
                    <a:lstStyle/>
                    <a:p>
                      <a:endParaRPr lang="en-US" sz="1600" dirty="0">
                        <a:latin typeface="Arial" pitchFamily="34" charset="0"/>
                        <a:cs typeface="Arial" pitchFamily="34" charset="0"/>
                      </a:endParaRPr>
                    </a:p>
                  </a:txBody>
                  <a:tcPr/>
                </a:tc>
                <a:tc>
                  <a:txBody>
                    <a:bodyPr/>
                    <a:lstStyle/>
                    <a:p>
                      <a:pPr marL="0" marR="0" indent="0" algn="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600nm &lt; </a:t>
                      </a:r>
                      <a:r>
                        <a:rPr lang="el-GR" sz="1200" dirty="0" smtClean="0">
                          <a:latin typeface="Arial" pitchFamily="34" charset="0"/>
                          <a:cs typeface="Arial" pitchFamily="34" charset="0"/>
                        </a:rPr>
                        <a:t>λ</a:t>
                      </a:r>
                      <a:r>
                        <a:rPr lang="en-US" sz="1200" dirty="0" smtClean="0">
                          <a:latin typeface="Arial" pitchFamily="34" charset="0"/>
                          <a:cs typeface="Arial" pitchFamily="34" charset="0"/>
                        </a:rPr>
                        <a:t> &lt;</a:t>
                      </a:r>
                      <a:r>
                        <a:rPr lang="en-US" sz="1200" baseline="0" dirty="0" smtClean="0">
                          <a:latin typeface="Arial" pitchFamily="34" charset="0"/>
                          <a:cs typeface="Arial" pitchFamily="34" charset="0"/>
                        </a:rPr>
                        <a:t> 900nm</a:t>
                      </a:r>
                      <a:endParaRPr lang="en-US" sz="1200" dirty="0" smtClean="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60%</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269240">
                <a:tc vMerge="1">
                  <a:txBody>
                    <a:bodyPr/>
                    <a:lstStyle/>
                    <a:p>
                      <a:endParaRPr lang="en-US" sz="1600" dirty="0">
                        <a:latin typeface="Arial" pitchFamily="34" charset="0"/>
                        <a:cs typeface="Arial" pitchFamily="34" charset="0"/>
                      </a:endParaRPr>
                    </a:p>
                  </a:txBody>
                  <a:tcPr/>
                </a:tc>
                <a:tc>
                  <a:txBody>
                    <a:bodyPr/>
                    <a:lstStyle/>
                    <a:p>
                      <a:pPr marL="0" marR="0" indent="0" algn="r" defTabSz="913260" rtl="0" eaLnBrk="1" fontAlgn="auto" latinLnBrk="0" hangingPunct="1">
                        <a:lnSpc>
                          <a:spcPct val="100000"/>
                        </a:lnSpc>
                        <a:spcBef>
                          <a:spcPts val="0"/>
                        </a:spcBef>
                        <a:spcAft>
                          <a:spcPts val="0"/>
                        </a:spcAft>
                        <a:buClrTx/>
                        <a:buSzTx/>
                        <a:buFontTx/>
                        <a:buNone/>
                        <a:tabLst/>
                        <a:defRPr/>
                      </a:pPr>
                      <a:r>
                        <a:rPr lang="el-GR" sz="1200" dirty="0" smtClean="0">
                          <a:latin typeface="Arial" pitchFamily="34" charset="0"/>
                          <a:cs typeface="Arial" pitchFamily="34" charset="0"/>
                        </a:rPr>
                        <a:t>λ</a:t>
                      </a:r>
                      <a:r>
                        <a:rPr lang="en-US" sz="1200" dirty="0" smtClean="0">
                          <a:latin typeface="Arial" pitchFamily="34" charset="0"/>
                          <a:cs typeface="Arial" pitchFamily="34" charset="0"/>
                        </a:rPr>
                        <a:t> =</a:t>
                      </a:r>
                      <a:r>
                        <a:rPr lang="en-US" sz="1200" baseline="0" dirty="0" smtClean="0">
                          <a:latin typeface="Arial" pitchFamily="34" charset="0"/>
                          <a:cs typeface="Arial" pitchFamily="34" charset="0"/>
                        </a:rPr>
                        <a:t> 980nm</a:t>
                      </a:r>
                      <a:endParaRPr lang="en-US" sz="1200" dirty="0" smtClean="0">
                        <a:latin typeface="Arial" pitchFamily="34" charset="0"/>
                        <a:cs typeface="Arial" pitchFamily="34" charset="0"/>
                      </a:endParaRPr>
                    </a:p>
                  </a:txBody>
                  <a:tcPr marL="71745" marR="71745" marT="35873" marB="3587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a:t>
                      </a:r>
                      <a:r>
                        <a:rPr lang="en-US" sz="1200" baseline="0" dirty="0" smtClean="0">
                          <a:latin typeface="Arial" pitchFamily="34" charset="0"/>
                          <a:cs typeface="Arial" pitchFamily="34" charset="0"/>
                        </a:rPr>
                        <a:t> 50%</a:t>
                      </a:r>
                      <a:endParaRPr lang="en-US" sz="1200" dirty="0" smtClean="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2">
                  <a:txBody>
                    <a:bodyPr/>
                    <a:lstStyle/>
                    <a:p>
                      <a:r>
                        <a:rPr lang="en-US" sz="1200" dirty="0" smtClean="0">
                          <a:latin typeface="Arial" pitchFamily="34" charset="0"/>
                          <a:cs typeface="Arial" pitchFamily="34" charset="0"/>
                        </a:rPr>
                        <a:t>FRD</a:t>
                      </a:r>
                      <a:r>
                        <a:rPr lang="en-US" sz="1200" baseline="0" dirty="0" smtClean="0">
                          <a:latin typeface="Arial" pitchFamily="34" charset="0"/>
                          <a:cs typeface="Arial" pitchFamily="34" charset="0"/>
                        </a:rPr>
                        <a:t> Throughput</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&gt; 90%</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2">
                  <a:txBody>
                    <a:bodyPr/>
                    <a:lstStyle/>
                    <a:p>
                      <a:r>
                        <a:rPr lang="en-US" sz="1200" dirty="0" smtClean="0">
                          <a:latin typeface="Arial" pitchFamily="34" charset="0"/>
                          <a:cs typeface="Arial" pitchFamily="34" charset="0"/>
                        </a:rPr>
                        <a:t>Maximum RMS Radius</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&lt; 12 µm</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2">
                  <a:txBody>
                    <a:bodyPr/>
                    <a:lstStyle/>
                    <a:p>
                      <a:r>
                        <a:rPr lang="en-US" sz="1200" dirty="0" smtClean="0">
                          <a:latin typeface="Arial" pitchFamily="34" charset="0"/>
                          <a:cs typeface="Arial" pitchFamily="34" charset="0"/>
                        </a:rPr>
                        <a:t>95% Encircled energy diameter</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&lt; 110 µm</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240">
                <a:tc gridSpan="2">
                  <a:txBody>
                    <a:bodyPr/>
                    <a:lstStyle/>
                    <a:p>
                      <a:r>
                        <a:rPr lang="en-US" sz="1200" dirty="0" smtClean="0">
                          <a:latin typeface="Arial" pitchFamily="34" charset="0"/>
                          <a:cs typeface="Arial" pitchFamily="34" charset="0"/>
                        </a:rPr>
                        <a:t>50% Encircled energy diameter</a:t>
                      </a:r>
                      <a:endParaRPr lang="en-US" sz="1200" dirty="0">
                        <a:latin typeface="Arial" pitchFamily="34" charset="0"/>
                        <a:cs typeface="Arial" pitchFamily="34" charset="0"/>
                      </a:endParaRP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26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&lt; 50 µm</a:t>
                      </a:r>
                    </a:p>
                  </a:txBody>
                  <a:tcPr marL="71745" marR="71745" marT="35873" marB="358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5145504" y="5326265"/>
            <a:ext cx="1326004" cy="369332"/>
          </a:xfrm>
          <a:prstGeom prst="rect">
            <a:avLst/>
          </a:prstGeom>
          <a:noFill/>
        </p:spPr>
        <p:txBody>
          <a:bodyPr wrap="none" rtlCol="0">
            <a:spAutoFit/>
          </a:bodyPr>
          <a:lstStyle/>
          <a:p>
            <a:r>
              <a:rPr lang="en-US" dirty="0" smtClean="0">
                <a:latin typeface="+mj-lt"/>
              </a:rPr>
              <a:t>Optics only</a:t>
            </a:r>
          </a:p>
        </p:txBody>
      </p:sp>
      <p:cxnSp>
        <p:nvCxnSpPr>
          <p:cNvPr id="9" name="Straight Connector 8"/>
          <p:cNvCxnSpPr/>
          <p:nvPr/>
        </p:nvCxnSpPr>
        <p:spPr bwMode="auto">
          <a:xfrm>
            <a:off x="5174079" y="5624950"/>
            <a:ext cx="0" cy="51065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11" name="TextBox 10"/>
          <p:cNvSpPr txBox="1"/>
          <p:nvPr/>
        </p:nvSpPr>
        <p:spPr>
          <a:xfrm>
            <a:off x="5145504" y="5707645"/>
            <a:ext cx="2646878" cy="369332"/>
          </a:xfrm>
          <a:prstGeom prst="rect">
            <a:avLst/>
          </a:prstGeom>
          <a:noFill/>
        </p:spPr>
        <p:txBody>
          <a:bodyPr wrap="none" rtlCol="0">
            <a:spAutoFit/>
          </a:bodyPr>
          <a:lstStyle/>
          <a:p>
            <a:r>
              <a:rPr lang="en-US" dirty="0" smtClean="0">
                <a:latin typeface="+mj-lt"/>
              </a:rPr>
              <a:t>Optics + fiber + detector</a:t>
            </a:r>
          </a:p>
        </p:txBody>
      </p:sp>
      <p:sp>
        <p:nvSpPr>
          <p:cNvPr id="6" name="TextBox 5"/>
          <p:cNvSpPr txBox="1"/>
          <p:nvPr/>
        </p:nvSpPr>
        <p:spPr>
          <a:xfrm>
            <a:off x="5427785" y="2016371"/>
            <a:ext cx="3634328" cy="646331"/>
          </a:xfrm>
          <a:prstGeom prst="rect">
            <a:avLst/>
          </a:prstGeom>
          <a:noFill/>
        </p:spPr>
        <p:txBody>
          <a:bodyPr wrap="none" rtlCol="0">
            <a:spAutoFit/>
          </a:bodyPr>
          <a:lstStyle/>
          <a:p>
            <a:r>
              <a:rPr lang="en-US" dirty="0" smtClean="0">
                <a:latin typeface="+mj-lt"/>
              </a:rPr>
              <a:t>3 arm design to cover wavelength</a:t>
            </a:r>
            <a:br>
              <a:rPr lang="en-US" dirty="0" smtClean="0">
                <a:latin typeface="+mj-lt"/>
              </a:rPr>
            </a:br>
            <a:r>
              <a:rPr lang="en-US" dirty="0" smtClean="0">
                <a:latin typeface="+mj-lt"/>
              </a:rPr>
              <a:t>range at the required resolution</a:t>
            </a:r>
          </a:p>
        </p:txBody>
      </p:sp>
    </p:spTree>
    <p:extLst>
      <p:ext uri="{BB962C8B-B14F-4D97-AF65-F5344CB8AC3E}">
        <p14:creationId xmlns:p14="http://schemas.microsoft.com/office/powerpoint/2010/main" val="796385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Spectrograph(cont.)</a:t>
            </a:r>
            <a:endParaRPr lang="en-US" dirty="0"/>
          </a:p>
        </p:txBody>
      </p:sp>
      <p:sp>
        <p:nvSpPr>
          <p:cNvPr id="4" name="Slide Number Placeholder 3"/>
          <p:cNvSpPr>
            <a:spLocks noGrp="1"/>
          </p:cNvSpPr>
          <p:nvPr>
            <p:ph type="sldNum" sz="quarter" idx="4294967295"/>
          </p:nvPr>
        </p:nvSpPr>
        <p:spPr>
          <a:xfrm>
            <a:off x="7924800" y="6429375"/>
            <a:ext cx="957943" cy="428625"/>
          </a:xfrm>
          <a:prstGeom prst="rect">
            <a:avLst/>
          </a:prstGeom>
        </p:spPr>
        <p:txBody>
          <a:bodyPr/>
          <a:lstStyle/>
          <a:p>
            <a:pPr>
              <a:defRPr/>
            </a:pPr>
            <a:fld id="{AF0A9C52-8B53-4C05-9A81-294526E1F03C}" type="slidenum">
              <a:rPr lang="en-US" smtClean="0">
                <a:solidFill>
                  <a:srgbClr val="000000"/>
                </a:solidFill>
              </a:rPr>
              <a:pPr>
                <a:defRPr/>
              </a:pPr>
              <a:t>29</a:t>
            </a:fld>
            <a:endParaRPr lang="en-US" dirty="0">
              <a:solidFill>
                <a:srgbClr val="000000"/>
              </a:solidFill>
            </a:endParaRPr>
          </a:p>
        </p:txBody>
      </p:sp>
      <p:sp>
        <p:nvSpPr>
          <p:cNvPr id="7" name="TextBox 6"/>
          <p:cNvSpPr txBox="1"/>
          <p:nvPr/>
        </p:nvSpPr>
        <p:spPr>
          <a:xfrm>
            <a:off x="987459" y="857250"/>
            <a:ext cx="136127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Blue Grating</a:t>
            </a:r>
          </a:p>
          <a:p>
            <a:pPr algn="ctr"/>
            <a:r>
              <a:rPr lang="en-US" sz="1600" dirty="0" smtClean="0">
                <a:latin typeface="Arial" pitchFamily="34" charset="0"/>
                <a:cs typeface="Arial" pitchFamily="34" charset="0"/>
              </a:rPr>
              <a:t>in test mount</a:t>
            </a:r>
            <a:endParaRPr lang="en-US" sz="1600" dirty="0">
              <a:latin typeface="Arial" pitchFamily="34" charset="0"/>
              <a:cs typeface="Arial" pitchFamily="34" charset="0"/>
            </a:endParaRPr>
          </a:p>
        </p:txBody>
      </p:sp>
      <p:pic>
        <p:nvPicPr>
          <p:cNvPr id="10" name="Picture 9" descr="spectrendor.png"/>
          <p:cNvPicPr>
            <a:picLocks noChangeAspect="1"/>
          </p:cNvPicPr>
          <p:nvPr/>
        </p:nvPicPr>
        <p:blipFill>
          <a:blip r:embed="rId3" cstate="print"/>
          <a:stretch>
            <a:fillRect/>
          </a:stretch>
        </p:blipFill>
        <p:spPr>
          <a:xfrm>
            <a:off x="3366311" y="2219919"/>
            <a:ext cx="5626791" cy="3481222"/>
          </a:xfrm>
          <a:prstGeom prst="rect">
            <a:avLst/>
          </a:prstGeom>
        </p:spPr>
      </p:pic>
      <p:sp>
        <p:nvSpPr>
          <p:cNvPr id="11" name="TextBox 10"/>
          <p:cNvSpPr txBox="1"/>
          <p:nvPr/>
        </p:nvSpPr>
        <p:spPr>
          <a:xfrm>
            <a:off x="168934" y="3691342"/>
            <a:ext cx="2998321" cy="584775"/>
          </a:xfrm>
          <a:prstGeom prst="rect">
            <a:avLst/>
          </a:prstGeom>
          <a:noFill/>
        </p:spPr>
        <p:txBody>
          <a:bodyPr wrap="square" rtlCol="0">
            <a:spAutoFit/>
          </a:bodyPr>
          <a:lstStyle/>
          <a:p>
            <a:pPr algn="ctr"/>
            <a:r>
              <a:rPr lang="en-US" sz="1600" dirty="0" smtClean="0">
                <a:latin typeface="Arial" pitchFamily="34" charset="0"/>
                <a:cs typeface="Arial" pitchFamily="34" charset="0"/>
              </a:rPr>
              <a:t>Measured </a:t>
            </a:r>
            <a:r>
              <a:rPr lang="en-US" sz="1600" dirty="0" err="1" smtClean="0">
                <a:latin typeface="Arial" pitchFamily="34" charset="0"/>
                <a:cs typeface="Arial" pitchFamily="34" charset="0"/>
              </a:rPr>
              <a:t>Wavefront</a:t>
            </a:r>
            <a:r>
              <a:rPr lang="en-US" sz="1600" dirty="0" smtClean="0">
                <a:latin typeface="Arial" pitchFamily="34" charset="0"/>
                <a:cs typeface="Arial" pitchFamily="34" charset="0"/>
              </a:rPr>
              <a:t> (-1 order)</a:t>
            </a:r>
          </a:p>
          <a:p>
            <a:pPr algn="ctr"/>
            <a:r>
              <a:rPr lang="en-US" sz="1600" dirty="0" smtClean="0">
                <a:latin typeface="Arial" pitchFamily="34" charset="0"/>
                <a:cs typeface="Arial" pitchFamily="34" charset="0"/>
              </a:rPr>
              <a:t>&lt;1/2 wave P-V</a:t>
            </a:r>
            <a:endParaRPr lang="en-US" sz="1600" dirty="0">
              <a:latin typeface="Arial" pitchFamily="34" charset="0"/>
              <a:cs typeface="Arial" pitchFamily="34" charset="0"/>
            </a:endParaRPr>
          </a:p>
        </p:txBody>
      </p:sp>
      <p:sp>
        <p:nvSpPr>
          <p:cNvPr id="12" name="TextBox 11"/>
          <p:cNvSpPr txBox="1"/>
          <p:nvPr/>
        </p:nvSpPr>
        <p:spPr>
          <a:xfrm>
            <a:off x="4673590" y="1635144"/>
            <a:ext cx="3251210" cy="584775"/>
          </a:xfrm>
          <a:prstGeom prst="rect">
            <a:avLst/>
          </a:prstGeom>
          <a:noFill/>
        </p:spPr>
        <p:txBody>
          <a:bodyPr wrap="none" rtlCol="0">
            <a:spAutoFit/>
          </a:bodyPr>
          <a:lstStyle/>
          <a:p>
            <a:pPr algn="ctr"/>
            <a:r>
              <a:rPr lang="en-US" sz="1600" dirty="0" smtClean="0">
                <a:latin typeface="Arial" pitchFamily="34" charset="0"/>
                <a:cs typeface="Arial" pitchFamily="34" charset="0"/>
              </a:rPr>
              <a:t>CAD Rendering of Model used to </a:t>
            </a:r>
          </a:p>
          <a:p>
            <a:pPr algn="ctr"/>
            <a:r>
              <a:rPr lang="en-US" sz="1600" dirty="0" smtClean="0">
                <a:latin typeface="Arial" pitchFamily="34" charset="0"/>
                <a:cs typeface="Arial" pitchFamily="34" charset="0"/>
              </a:rPr>
              <a:t>develop camera interfaces</a:t>
            </a:r>
            <a:endParaRPr lang="en-US" sz="1600" dirty="0">
              <a:latin typeface="Arial" pitchFamily="34" charset="0"/>
              <a:cs typeface="Arial" pitchFamily="34" charset="0"/>
            </a:endParaRPr>
          </a:p>
        </p:txBody>
      </p:sp>
      <p:pic>
        <p:nvPicPr>
          <p:cNvPr id="13" name="Picture 12" descr="grating.png"/>
          <p:cNvPicPr>
            <a:picLocks noChangeAspect="1"/>
          </p:cNvPicPr>
          <p:nvPr/>
        </p:nvPicPr>
        <p:blipFill>
          <a:blip r:embed="rId4" cstate="print"/>
          <a:stretch>
            <a:fillRect/>
          </a:stretch>
        </p:blipFill>
        <p:spPr>
          <a:xfrm>
            <a:off x="526749" y="1406542"/>
            <a:ext cx="2282691" cy="2245385"/>
          </a:xfrm>
          <a:prstGeom prst="rect">
            <a:avLst/>
          </a:prstGeom>
        </p:spPr>
      </p:pic>
      <p:pic>
        <p:nvPicPr>
          <p:cNvPr id="14" name="Picture 13" descr="wavefront.png"/>
          <p:cNvPicPr>
            <a:picLocks noChangeAspect="1"/>
          </p:cNvPicPr>
          <p:nvPr/>
        </p:nvPicPr>
        <p:blipFill>
          <a:blip r:embed="rId5" cstate="print"/>
          <a:stretch>
            <a:fillRect/>
          </a:stretch>
        </p:blipFill>
        <p:spPr>
          <a:xfrm>
            <a:off x="526749" y="4236702"/>
            <a:ext cx="2282691" cy="2245461"/>
          </a:xfrm>
          <a:prstGeom prst="rect">
            <a:avLst/>
          </a:prstGeom>
        </p:spPr>
      </p:pic>
    </p:spTree>
    <p:extLst>
      <p:ext uri="{BB962C8B-B14F-4D97-AF65-F5344CB8AC3E}">
        <p14:creationId xmlns:p14="http://schemas.microsoft.com/office/powerpoint/2010/main" val="216703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lnSpc>
                <a:spcPct val="150000"/>
              </a:lnSpc>
            </a:pPr>
            <a:r>
              <a:rPr lang="en-US" sz="3200" dirty="0" smtClean="0"/>
              <a:t>DESI science</a:t>
            </a:r>
          </a:p>
          <a:p>
            <a:pPr>
              <a:lnSpc>
                <a:spcPct val="150000"/>
              </a:lnSpc>
            </a:pPr>
            <a:r>
              <a:rPr lang="en-US" sz="3200" dirty="0" smtClean="0">
                <a:solidFill>
                  <a:schemeClr val="bg2"/>
                </a:solidFill>
              </a:rPr>
              <a:t>Instrument walkthrough</a:t>
            </a:r>
          </a:p>
          <a:p>
            <a:pPr>
              <a:lnSpc>
                <a:spcPct val="150000"/>
              </a:lnSpc>
            </a:pPr>
            <a:r>
              <a:rPr lang="en-US" sz="3200" dirty="0" smtClean="0">
                <a:solidFill>
                  <a:schemeClr val="bg2"/>
                </a:solidFill>
              </a:rPr>
              <a:t>Robotic Fiber Positioners</a:t>
            </a:r>
          </a:p>
          <a:p>
            <a:pPr lvl="1">
              <a:lnSpc>
                <a:spcPct val="150000"/>
              </a:lnSpc>
            </a:pPr>
            <a:r>
              <a:rPr lang="en-US" sz="2800" dirty="0" smtClean="0">
                <a:solidFill>
                  <a:schemeClr val="bg2"/>
                </a:solidFill>
              </a:rPr>
              <a:t>The need for robotic fiber positioners</a:t>
            </a:r>
          </a:p>
          <a:p>
            <a:pPr lvl="1">
              <a:lnSpc>
                <a:spcPct val="150000"/>
              </a:lnSpc>
            </a:pPr>
            <a:r>
              <a:rPr lang="en-US" sz="2800" dirty="0" smtClean="0">
                <a:solidFill>
                  <a:schemeClr val="bg2"/>
                </a:solidFill>
              </a:rPr>
              <a:t>Fiber positioning technology</a:t>
            </a:r>
          </a:p>
          <a:p>
            <a:pPr lvl="1">
              <a:lnSpc>
                <a:spcPct val="150000"/>
              </a:lnSpc>
            </a:pPr>
            <a:r>
              <a:rPr lang="en-US" sz="2800" dirty="0" smtClean="0">
                <a:solidFill>
                  <a:schemeClr val="bg2"/>
                </a:solidFill>
              </a:rPr>
              <a:t>Status of testing</a:t>
            </a:r>
          </a:p>
        </p:txBody>
      </p:sp>
    </p:spTree>
    <p:extLst>
      <p:ext uri="{BB962C8B-B14F-4D97-AF65-F5344CB8AC3E}">
        <p14:creationId xmlns:p14="http://schemas.microsoft.com/office/powerpoint/2010/main" val="40830973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Throughput</a:t>
            </a:r>
            <a:endParaRPr lang="en-US" dirty="0"/>
          </a:p>
        </p:txBody>
      </p:sp>
      <p:sp>
        <p:nvSpPr>
          <p:cNvPr id="3" name="Content Placeholder 2"/>
          <p:cNvSpPr>
            <a:spLocks noGrp="1"/>
          </p:cNvSpPr>
          <p:nvPr>
            <p:ph idx="1"/>
          </p:nvPr>
        </p:nvSpPr>
        <p:spPr/>
        <p:txBody>
          <a:bodyPr/>
          <a:lstStyle/>
          <a:p>
            <a:endParaRPr lang="en-US" sz="1400" dirty="0"/>
          </a:p>
        </p:txBody>
      </p:sp>
      <p:sp>
        <p:nvSpPr>
          <p:cNvPr id="4" name="Slide Number Placeholder 3"/>
          <p:cNvSpPr>
            <a:spLocks noGrp="1"/>
          </p:cNvSpPr>
          <p:nvPr>
            <p:ph type="sldNum" sz="quarter" idx="4294967295"/>
          </p:nvPr>
        </p:nvSpPr>
        <p:spPr>
          <a:xfrm>
            <a:off x="7924800" y="6429375"/>
            <a:ext cx="957943" cy="428625"/>
          </a:xfrm>
          <a:prstGeom prst="rect">
            <a:avLst/>
          </a:prstGeom>
        </p:spPr>
        <p:txBody>
          <a:bodyPr/>
          <a:lstStyle/>
          <a:p>
            <a:pPr>
              <a:defRPr/>
            </a:pPr>
            <a:fld id="{AF0A9C52-8B53-4C05-9A81-294526E1F03C}" type="slidenum">
              <a:rPr lang="en-US" smtClean="0">
                <a:solidFill>
                  <a:srgbClr val="000000"/>
                </a:solidFill>
              </a:rPr>
              <a:pPr>
                <a:defRPr/>
              </a:pPr>
              <a:t>30</a:t>
            </a:fld>
            <a:endParaRPr lang="en-US"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324304" y="1109579"/>
            <a:ext cx="8723024" cy="5151686"/>
          </a:xfrm>
          <a:prstGeom prst="rect">
            <a:avLst/>
          </a:prstGeom>
          <a:noFill/>
          <a:ln w="9525">
            <a:noFill/>
            <a:miter lim="800000"/>
            <a:headEnd/>
            <a:tailEnd/>
          </a:ln>
        </p:spPr>
      </p:pic>
    </p:spTree>
    <p:extLst>
      <p:ext uri="{BB962C8B-B14F-4D97-AF65-F5344CB8AC3E}">
        <p14:creationId xmlns:p14="http://schemas.microsoft.com/office/powerpoint/2010/main" val="358891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a:lnSpc>
                <a:spcPct val="150000"/>
              </a:lnSpc>
            </a:pPr>
            <a:r>
              <a:rPr lang="en-US" sz="3200" dirty="0" smtClean="0">
                <a:solidFill>
                  <a:srgbClr val="919191"/>
                </a:solidFill>
              </a:rPr>
              <a:t>DESI science</a:t>
            </a:r>
          </a:p>
          <a:p>
            <a:pPr>
              <a:lnSpc>
                <a:spcPct val="150000"/>
              </a:lnSpc>
            </a:pPr>
            <a:r>
              <a:rPr lang="en-US" sz="3200" dirty="0" smtClean="0">
                <a:solidFill>
                  <a:srgbClr val="919191"/>
                </a:solidFill>
              </a:rPr>
              <a:t>Instrument walkthrough</a:t>
            </a:r>
          </a:p>
          <a:p>
            <a:pPr>
              <a:lnSpc>
                <a:spcPct val="150000"/>
              </a:lnSpc>
            </a:pPr>
            <a:r>
              <a:rPr lang="en-US" sz="3200" dirty="0" smtClean="0"/>
              <a:t>Robotic Fiber Positioners</a:t>
            </a:r>
          </a:p>
          <a:p>
            <a:pPr lvl="1">
              <a:lnSpc>
                <a:spcPct val="150000"/>
              </a:lnSpc>
            </a:pPr>
            <a:r>
              <a:rPr lang="en-US" sz="2800" dirty="0" smtClean="0"/>
              <a:t>The need for robotic fiber positioners</a:t>
            </a:r>
          </a:p>
          <a:p>
            <a:pPr lvl="1">
              <a:lnSpc>
                <a:spcPct val="150000"/>
              </a:lnSpc>
            </a:pPr>
            <a:r>
              <a:rPr lang="en-US" sz="2800" dirty="0" smtClean="0"/>
              <a:t>Fiber positioning technology</a:t>
            </a:r>
          </a:p>
          <a:p>
            <a:pPr lvl="1">
              <a:lnSpc>
                <a:spcPct val="150000"/>
              </a:lnSpc>
            </a:pPr>
            <a:r>
              <a:rPr lang="en-US" sz="2800" dirty="0" smtClean="0"/>
              <a:t>Status of testing</a:t>
            </a:r>
          </a:p>
        </p:txBody>
      </p:sp>
    </p:spTree>
    <p:extLst>
      <p:ext uri="{BB962C8B-B14F-4D97-AF65-F5344CB8AC3E}">
        <p14:creationId xmlns:p14="http://schemas.microsoft.com/office/powerpoint/2010/main" val="290184468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D120911_01_PlugTimelapse_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9889" y="1016001"/>
            <a:ext cx="8653378" cy="4875036"/>
          </a:xfrm>
          <a:prstGeom prst="rect">
            <a:avLst/>
          </a:prstGeom>
        </p:spPr>
      </p:pic>
      <p:sp>
        <p:nvSpPr>
          <p:cNvPr id="8" name="Title 7"/>
          <p:cNvSpPr>
            <a:spLocks noGrp="1"/>
          </p:cNvSpPr>
          <p:nvPr>
            <p:ph type="title"/>
          </p:nvPr>
        </p:nvSpPr>
        <p:spPr/>
        <p:txBody>
          <a:bodyPr/>
          <a:lstStyle/>
          <a:p>
            <a:r>
              <a:rPr lang="en-US" dirty="0" smtClean="0"/>
              <a:t>BOSS plus plate</a:t>
            </a:r>
            <a:endParaRPr lang="en-US" dirty="0"/>
          </a:p>
        </p:txBody>
      </p:sp>
    </p:spTree>
    <p:extLst>
      <p:ext uri="{BB962C8B-B14F-4D97-AF65-F5344CB8AC3E}">
        <p14:creationId xmlns:p14="http://schemas.microsoft.com/office/powerpoint/2010/main" val="263015946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52" y="2935111"/>
            <a:ext cx="8565947" cy="348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197633" y="945449"/>
            <a:ext cx="8692443" cy="1509888"/>
          </a:xfrm>
        </p:spPr>
        <p:txBody>
          <a:bodyPr>
            <a:normAutofit/>
          </a:bodyPr>
          <a:lstStyle/>
          <a:p>
            <a:pPr>
              <a:defRPr/>
            </a:pPr>
            <a:r>
              <a:rPr lang="en-US" dirty="0" smtClean="0">
                <a:effectLst>
                  <a:outerShdw blurRad="38100" dist="38100" dir="2700000" algn="tl">
                    <a:srgbClr val="DDDDDD"/>
                  </a:outerShdw>
                </a:effectLst>
                <a:latin typeface="Times New Roman" charset="0"/>
                <a:cs typeface="+mj-cs"/>
              </a:rPr>
              <a:t>BOSS: 1000 </a:t>
            </a:r>
            <a:r>
              <a:rPr lang="en-US" dirty="0" err="1" smtClean="0">
                <a:effectLst>
                  <a:outerShdw blurRad="38100" dist="38100" dir="2700000" algn="tl">
                    <a:srgbClr val="DDDDDD"/>
                  </a:outerShdw>
                </a:effectLst>
                <a:latin typeface="Times New Roman" charset="0"/>
                <a:cs typeface="+mj-cs"/>
              </a:rPr>
              <a:t>fibres</a:t>
            </a:r>
            <a:r>
              <a:rPr lang="en-US" smtClean="0">
                <a:effectLst>
                  <a:outerShdw blurRad="38100" dist="38100" dir="2700000" algn="tl">
                    <a:srgbClr val="DDDDDD"/>
                  </a:outerShdw>
                </a:effectLst>
                <a:latin typeface="Times New Roman" charset="0"/>
                <a:cs typeface="+mj-cs"/>
              </a:rPr>
              <a:t/>
            </a:r>
            <a:br>
              <a:rPr lang="en-US" smtClean="0">
                <a:effectLst>
                  <a:outerShdw blurRad="38100" dist="38100" dir="2700000" algn="tl">
                    <a:srgbClr val="DDDDDD"/>
                  </a:outerShdw>
                </a:effectLst>
                <a:latin typeface="Times New Roman" charset="0"/>
                <a:cs typeface="+mj-cs"/>
              </a:rPr>
            </a:br>
            <a:r>
              <a:rPr lang="en-US" smtClean="0">
                <a:effectLst>
                  <a:outerShdw blurRad="38100" dist="38100" dir="2700000" algn="tl">
                    <a:srgbClr val="DDDDDD"/>
                  </a:outerShdw>
                </a:effectLst>
                <a:latin typeface="Times New Roman" charset="0"/>
              </a:rPr>
              <a:t>DESI: </a:t>
            </a:r>
            <a:r>
              <a:rPr lang="en-US" dirty="0" smtClean="0">
                <a:effectLst>
                  <a:outerShdw blurRad="38100" dist="38100" dir="2700000" algn="tl">
                    <a:srgbClr val="DDDDDD"/>
                  </a:outerShdw>
                </a:effectLst>
                <a:latin typeface="Times New Roman" charset="0"/>
              </a:rPr>
              <a:t>5000 </a:t>
            </a:r>
            <a:r>
              <a:rPr lang="en-US" dirty="0" err="1" smtClean="0">
                <a:effectLst>
                  <a:outerShdw blurRad="38100" dist="38100" dir="2700000" algn="tl">
                    <a:srgbClr val="DDDDDD"/>
                  </a:outerShdw>
                </a:effectLst>
                <a:latin typeface="Times New Roman" charset="0"/>
              </a:rPr>
              <a:t>fibres</a:t>
            </a:r>
            <a:endParaRPr lang="en-US" dirty="0">
              <a:effectLst>
                <a:outerShdw blurRad="38100" dist="38100" dir="2700000" algn="tl">
                  <a:srgbClr val="DDDDDD"/>
                </a:outerShdw>
              </a:effectLst>
              <a:latin typeface="Times New Roman" charset="0"/>
              <a:cs typeface="+mj-cs"/>
            </a:endParaRPr>
          </a:p>
        </p:txBody>
      </p:sp>
      <p:sp>
        <p:nvSpPr>
          <p:cNvPr id="6"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From BOSS to </a:t>
            </a:r>
            <a:r>
              <a:rPr lang="en-US" sz="3600" dirty="0" smtClean="0">
                <a:solidFill>
                  <a:srgbClr val="000090"/>
                </a:solidFill>
              </a:rPr>
              <a:t>DESI</a:t>
            </a:r>
            <a:endParaRPr lang="en-US" sz="3600" dirty="0">
              <a:solidFill>
                <a:srgbClr val="000090"/>
              </a:solidFill>
            </a:endParaRPr>
          </a:p>
        </p:txBody>
      </p:sp>
    </p:spTree>
    <p:extLst>
      <p:ext uri="{BB962C8B-B14F-4D97-AF65-F5344CB8AC3E}">
        <p14:creationId xmlns:p14="http://schemas.microsoft.com/office/powerpoint/2010/main" val="37476241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The </a:t>
            </a:r>
            <a:r>
              <a:rPr lang="en-US" sz="3600" dirty="0" smtClean="0">
                <a:solidFill>
                  <a:srgbClr val="000090"/>
                </a:solidFill>
              </a:rPr>
              <a:t>BOSS </a:t>
            </a:r>
            <a:r>
              <a:rPr lang="en-US" sz="3600" dirty="0" err="1" smtClean="0">
                <a:solidFill>
                  <a:srgbClr val="000090"/>
                </a:solidFill>
              </a:rPr>
              <a:t>fibre</a:t>
            </a:r>
            <a:r>
              <a:rPr lang="en-US" sz="3600" dirty="0" smtClean="0">
                <a:solidFill>
                  <a:srgbClr val="000090"/>
                </a:solidFill>
              </a:rPr>
              <a:t> </a:t>
            </a:r>
            <a:r>
              <a:rPr lang="en-US" sz="3600" dirty="0">
                <a:solidFill>
                  <a:srgbClr val="000090"/>
                </a:solidFill>
              </a:rPr>
              <a:t>plugging team</a:t>
            </a:r>
          </a:p>
        </p:txBody>
      </p:sp>
      <p:pic>
        <p:nvPicPr>
          <p:cNvPr id="3" name="Picture 2" descr="befo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0" y="973667"/>
            <a:ext cx="7810501" cy="5207000"/>
          </a:xfrm>
          <a:prstGeom prst="rect">
            <a:avLst/>
          </a:prstGeom>
        </p:spPr>
      </p:pic>
    </p:spTree>
    <p:extLst>
      <p:ext uri="{BB962C8B-B14F-4D97-AF65-F5344CB8AC3E}">
        <p14:creationId xmlns:p14="http://schemas.microsoft.com/office/powerpoint/2010/main" val="83569337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The </a:t>
            </a:r>
            <a:r>
              <a:rPr lang="en-US" sz="3600" dirty="0" smtClean="0">
                <a:solidFill>
                  <a:srgbClr val="000090"/>
                </a:solidFill>
              </a:rPr>
              <a:t>BOSS </a:t>
            </a:r>
            <a:r>
              <a:rPr lang="en-US" sz="3600" dirty="0" err="1" smtClean="0">
                <a:solidFill>
                  <a:srgbClr val="000090"/>
                </a:solidFill>
              </a:rPr>
              <a:t>fibre</a:t>
            </a:r>
            <a:r>
              <a:rPr lang="en-US" sz="3600" dirty="0" smtClean="0">
                <a:solidFill>
                  <a:srgbClr val="000090"/>
                </a:solidFill>
              </a:rPr>
              <a:t> </a:t>
            </a:r>
            <a:r>
              <a:rPr lang="en-US" sz="3600" dirty="0">
                <a:solidFill>
                  <a:srgbClr val="000090"/>
                </a:solidFill>
              </a:rPr>
              <a:t>plugging team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10" y="980879"/>
            <a:ext cx="7810501" cy="5192576"/>
          </a:xfrm>
          <a:prstGeom prst="rect">
            <a:avLst/>
          </a:prstGeom>
        </p:spPr>
      </p:pic>
    </p:spTree>
    <p:extLst>
      <p:ext uri="{BB962C8B-B14F-4D97-AF65-F5344CB8AC3E}">
        <p14:creationId xmlns:p14="http://schemas.microsoft.com/office/powerpoint/2010/main" val="26584819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8" y="570020"/>
            <a:ext cx="9227155" cy="607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foxconn-supply-ch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179" y="769442"/>
            <a:ext cx="5442857" cy="31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Foxconn-workers-at-a-rall-0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8047" y="3170118"/>
            <a:ext cx="5418667" cy="320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Hire </a:t>
            </a:r>
            <a:r>
              <a:rPr lang="en-US" sz="3600" dirty="0" err="1">
                <a:solidFill>
                  <a:srgbClr val="000090"/>
                </a:solidFill>
              </a:rPr>
              <a:t>Foxcom</a:t>
            </a:r>
            <a:r>
              <a:rPr lang="en-US" sz="3600" dirty="0">
                <a:solidFill>
                  <a:srgbClr val="000090"/>
                </a:solidFill>
              </a:rPr>
              <a:t>?</a:t>
            </a:r>
          </a:p>
        </p:txBody>
      </p:sp>
    </p:spTree>
    <p:extLst>
      <p:ext uri="{BB962C8B-B14F-4D97-AF65-F5344CB8AC3E}">
        <p14:creationId xmlns:p14="http://schemas.microsoft.com/office/powerpoint/2010/main" val="7311869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8" y="570020"/>
            <a:ext cx="9227155" cy="607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descr="foxconn-supply-ch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179" y="769442"/>
            <a:ext cx="5442857" cy="3152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Foxconn-workers-at-a-rall-01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8047" y="3170118"/>
            <a:ext cx="5418667" cy="320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apple-logo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71400" y="1285875"/>
            <a:ext cx="360135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rgbClr val="000090"/>
                </a:solidFill>
              </a:rPr>
              <a:t>Hire </a:t>
            </a:r>
            <a:r>
              <a:rPr lang="en-US" sz="3600" dirty="0" err="1">
                <a:solidFill>
                  <a:srgbClr val="000090"/>
                </a:solidFill>
              </a:rPr>
              <a:t>Foxcom</a:t>
            </a:r>
            <a:r>
              <a:rPr lang="en-US" sz="3600" dirty="0">
                <a:solidFill>
                  <a:srgbClr val="000090"/>
                </a:solidFill>
              </a:rPr>
              <a:t>?</a:t>
            </a:r>
          </a:p>
        </p:txBody>
      </p:sp>
    </p:spTree>
    <p:extLst>
      <p:ext uri="{BB962C8B-B14F-4D97-AF65-F5344CB8AC3E}">
        <p14:creationId xmlns:p14="http://schemas.microsoft.com/office/powerpoint/2010/main" val="5077147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Robotic fiber positioners</a:t>
            </a:r>
            <a:endParaRPr lang="en-US" dirty="0"/>
          </a:p>
        </p:txBody>
      </p:sp>
      <p:sp>
        <p:nvSpPr>
          <p:cNvPr id="3" name="TextBox 2"/>
          <p:cNvSpPr txBox="1"/>
          <p:nvPr/>
        </p:nvSpPr>
        <p:spPr>
          <a:xfrm>
            <a:off x="605692" y="946891"/>
            <a:ext cx="8225693" cy="5547669"/>
          </a:xfrm>
          <a:prstGeom prst="rect">
            <a:avLst/>
          </a:prstGeom>
          <a:noFill/>
        </p:spPr>
        <p:txBody>
          <a:bodyPr wrap="square" rtlCol="0">
            <a:normAutofit/>
          </a:bodyPr>
          <a:lstStyle/>
          <a:p>
            <a:pPr marL="342900" indent="-342900">
              <a:lnSpc>
                <a:spcPct val="300000"/>
              </a:lnSpc>
              <a:buFont typeface="+mj-lt"/>
              <a:buAutoNum type="arabicPeriod"/>
            </a:pPr>
            <a:r>
              <a:rPr lang="en-US" dirty="0" smtClean="0">
                <a:solidFill>
                  <a:srgbClr val="000090"/>
                </a:solidFill>
              </a:rPr>
              <a:t>Pick and place robots (</a:t>
            </a:r>
            <a:r>
              <a:rPr lang="en-US" dirty="0" err="1" smtClean="0">
                <a:solidFill>
                  <a:srgbClr val="000090"/>
                </a:solidFill>
              </a:rPr>
              <a:t>eg</a:t>
            </a:r>
            <a:r>
              <a:rPr lang="en-US" dirty="0" smtClean="0">
                <a:solidFill>
                  <a:srgbClr val="000090"/>
                </a:solidFill>
              </a:rPr>
              <a:t> 2df at AAO)</a:t>
            </a:r>
          </a:p>
          <a:p>
            <a:pPr marL="342900" indent="-342900">
              <a:lnSpc>
                <a:spcPct val="300000"/>
              </a:lnSpc>
              <a:buFont typeface="+mj-lt"/>
              <a:buAutoNum type="arabicPeriod"/>
            </a:pPr>
            <a:endParaRPr lang="en-US" dirty="0" smtClean="0">
              <a:solidFill>
                <a:srgbClr val="000090"/>
              </a:solidFill>
            </a:endParaRPr>
          </a:p>
          <a:p>
            <a:pPr marL="342900" indent="-342900">
              <a:lnSpc>
                <a:spcPct val="300000"/>
              </a:lnSpc>
              <a:buFont typeface="+mj-lt"/>
              <a:buAutoNum type="arabicPeriod"/>
            </a:pPr>
            <a:r>
              <a:rPr lang="en-US" dirty="0" smtClean="0">
                <a:solidFill>
                  <a:srgbClr val="000090"/>
                </a:solidFill>
              </a:rPr>
              <a:t>Tilting Spines (</a:t>
            </a:r>
            <a:r>
              <a:rPr lang="en-US" dirty="0" err="1" smtClean="0">
                <a:solidFill>
                  <a:srgbClr val="000090"/>
                </a:solidFill>
              </a:rPr>
              <a:t>eg</a:t>
            </a:r>
            <a:r>
              <a:rPr lang="en-US" dirty="0" smtClean="0">
                <a:solidFill>
                  <a:srgbClr val="000090"/>
                </a:solidFill>
              </a:rPr>
              <a:t> Echidna on FMOS)</a:t>
            </a:r>
          </a:p>
          <a:p>
            <a:pPr marL="342900" indent="-342900">
              <a:lnSpc>
                <a:spcPct val="300000"/>
              </a:lnSpc>
              <a:buFont typeface="+mj-lt"/>
              <a:buAutoNum type="arabicPeriod"/>
            </a:pPr>
            <a:endParaRPr lang="en-US" dirty="0" smtClean="0">
              <a:solidFill>
                <a:srgbClr val="000090"/>
              </a:solidFill>
            </a:endParaRPr>
          </a:p>
          <a:p>
            <a:pPr marL="342900" indent="-342900">
              <a:lnSpc>
                <a:spcPct val="300000"/>
              </a:lnSpc>
              <a:buFont typeface="+mj-lt"/>
              <a:buAutoNum type="arabicPeriod"/>
            </a:pPr>
            <a:r>
              <a:rPr lang="en-US" dirty="0" smtClean="0">
                <a:solidFill>
                  <a:srgbClr val="000090"/>
                </a:solidFill>
              </a:rPr>
              <a:t>Rotating axis (</a:t>
            </a:r>
            <a:r>
              <a:rPr lang="en-US" dirty="0" err="1" smtClean="0">
                <a:solidFill>
                  <a:srgbClr val="000090"/>
                </a:solidFill>
              </a:rPr>
              <a:t>eg</a:t>
            </a:r>
            <a:r>
              <a:rPr lang="en-US" dirty="0" smtClean="0">
                <a:solidFill>
                  <a:srgbClr val="000090"/>
                </a:solidFill>
              </a:rPr>
              <a:t> LAMOST at </a:t>
            </a:r>
            <a:r>
              <a:rPr lang="de-DE" dirty="0" err="1">
                <a:solidFill>
                  <a:srgbClr val="000090"/>
                </a:solidFill>
              </a:rPr>
              <a:t>Xinglong</a:t>
            </a:r>
            <a:r>
              <a:rPr lang="de-DE" dirty="0">
                <a:solidFill>
                  <a:srgbClr val="000090"/>
                </a:solidFill>
              </a:rPr>
              <a:t> </a:t>
            </a:r>
            <a:r>
              <a:rPr lang="de-DE" dirty="0" smtClean="0">
                <a:solidFill>
                  <a:srgbClr val="000090"/>
                </a:solidFill>
              </a:rPr>
              <a:t>Station China)</a:t>
            </a:r>
            <a:endParaRPr lang="en-US" dirty="0" smtClean="0">
              <a:solidFill>
                <a:srgbClr val="000090"/>
              </a:solidFill>
            </a:endParaRPr>
          </a:p>
        </p:txBody>
      </p:sp>
      <p:pic>
        <p:nvPicPr>
          <p:cNvPr id="4" name="Picture 3" descr="AATJul08-2dF_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781" y="1190783"/>
            <a:ext cx="2565888" cy="1710592"/>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3521" b="94894" l="7048" r="96286"/>
                    </a14:imgEffect>
                  </a14:imgLayer>
                </a14:imgProps>
              </a:ext>
            </a:extLst>
          </a:blip>
          <a:stretch>
            <a:fillRect/>
          </a:stretch>
        </p:blipFill>
        <p:spPr>
          <a:xfrm>
            <a:off x="5574748" y="3041192"/>
            <a:ext cx="2944817" cy="1593006"/>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9865" b="89910" l="2110" r="89977"/>
                    </a14:imgEffect>
                  </a14:imgLayer>
                </a14:imgProps>
              </a:ext>
            </a:extLst>
          </a:blip>
          <a:srcRect l="2660" t="8724" r="16083" b="12845"/>
          <a:stretch/>
        </p:blipFill>
        <p:spPr>
          <a:xfrm>
            <a:off x="880142" y="3487701"/>
            <a:ext cx="3965920" cy="1286564"/>
          </a:xfrm>
          <a:prstGeom prst="rect">
            <a:avLst/>
          </a:prstGeom>
        </p:spPr>
      </p:pic>
      <p:pic>
        <p:nvPicPr>
          <p:cNvPr id="7" name="Picture 6"/>
          <p:cNvPicPr>
            <a:picLocks noChangeAspect="1"/>
          </p:cNvPicPr>
          <p:nvPr/>
        </p:nvPicPr>
        <p:blipFill rotWithShape="1">
          <a:blip r:embed="rId7"/>
          <a:srcRect l="5983" t="20144" r="6255" b="18955"/>
          <a:stretch/>
        </p:blipFill>
        <p:spPr>
          <a:xfrm>
            <a:off x="880142" y="5169946"/>
            <a:ext cx="4650047" cy="1324614"/>
          </a:xfrm>
          <a:prstGeom prst="rect">
            <a:avLst/>
          </a:prstGeom>
        </p:spPr>
      </p:pic>
      <p:grpSp>
        <p:nvGrpSpPr>
          <p:cNvPr id="12" name="Group 11"/>
          <p:cNvGrpSpPr/>
          <p:nvPr/>
        </p:nvGrpSpPr>
        <p:grpSpPr>
          <a:xfrm>
            <a:off x="6662336" y="5019342"/>
            <a:ext cx="2397419" cy="1530918"/>
            <a:chOff x="7545609" y="5489772"/>
            <a:chExt cx="1514146" cy="1060488"/>
          </a:xfrm>
        </p:grpSpPr>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10000" b="93267" l="9987" r="89947"/>
                      </a14:imgEffect>
                    </a14:imgLayer>
                  </a14:imgProps>
                </a:ext>
              </a:extLst>
            </a:blip>
            <a:stretch>
              <a:fillRect/>
            </a:stretch>
          </p:blipFill>
          <p:spPr>
            <a:xfrm>
              <a:off x="7545609" y="5489772"/>
              <a:ext cx="1514146" cy="1004788"/>
            </a:xfrm>
            <a:prstGeom prst="rect">
              <a:avLst/>
            </a:prstGeom>
          </p:spPr>
        </p:pic>
        <p:sp>
          <p:nvSpPr>
            <p:cNvPr id="9" name="Oval 8"/>
            <p:cNvSpPr/>
            <p:nvPr/>
          </p:nvSpPr>
          <p:spPr bwMode="auto">
            <a:xfrm>
              <a:off x="8151782" y="5603368"/>
              <a:ext cx="527080" cy="512435"/>
            </a:xfrm>
            <a:prstGeom prst="ellipse">
              <a:avLst/>
            </a:prstGeom>
            <a:noFill/>
            <a:ln w="38100" cap="flat" cmpd="sng" algn="ctr">
              <a:solidFill>
                <a:srgbClr val="0000FF"/>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0" name="Oval 9"/>
            <p:cNvSpPr/>
            <p:nvPr/>
          </p:nvSpPr>
          <p:spPr bwMode="auto">
            <a:xfrm>
              <a:off x="7932806" y="5781605"/>
              <a:ext cx="527080" cy="512435"/>
            </a:xfrm>
            <a:prstGeom prst="ellipse">
              <a:avLst/>
            </a:prstGeom>
            <a:noFill/>
            <a:ln w="38100"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1" name="Oval 10"/>
            <p:cNvSpPr/>
            <p:nvPr/>
          </p:nvSpPr>
          <p:spPr bwMode="auto">
            <a:xfrm>
              <a:off x="7676169" y="5510687"/>
              <a:ext cx="1042416" cy="1039573"/>
            </a:xfrm>
            <a:prstGeom prst="ellipse">
              <a:avLst/>
            </a:prstGeom>
            <a:noFill/>
            <a:ln w="38100" cap="flat" cmpd="sng" algn="ctr">
              <a:solidFill>
                <a:srgbClr val="FFFF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grpSp>
      <p:pic>
        <p:nvPicPr>
          <p:cNvPr id="13" name="Picture 12" descr="AATJul08-2dF_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065" y="1190782"/>
            <a:ext cx="7918604" cy="5279069"/>
          </a:xfrm>
          <a:prstGeom prst="rect">
            <a:avLst/>
          </a:prstGeom>
        </p:spPr>
      </p:pic>
    </p:spTree>
    <p:extLst>
      <p:ext uri="{BB962C8B-B14F-4D97-AF65-F5344CB8AC3E}">
        <p14:creationId xmlns:p14="http://schemas.microsoft.com/office/powerpoint/2010/main" val="3363112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Desired Positioner Characteristics</a:t>
            </a:r>
            <a:endParaRPr lang="en-US" dirty="0"/>
          </a:p>
        </p:txBody>
      </p:sp>
      <p:sp>
        <p:nvSpPr>
          <p:cNvPr id="3" name="Content Placeholder 2"/>
          <p:cNvSpPr>
            <a:spLocks noGrp="1"/>
          </p:cNvSpPr>
          <p:nvPr>
            <p:ph idx="1"/>
          </p:nvPr>
        </p:nvSpPr>
        <p:spPr>
          <a:xfrm>
            <a:off x="531829" y="886090"/>
            <a:ext cx="8448675" cy="5751513"/>
          </a:xfrm>
        </p:spPr>
        <p:txBody>
          <a:bodyPr/>
          <a:lstStyle/>
          <a:p>
            <a:pPr>
              <a:lnSpc>
                <a:spcPct val="200000"/>
              </a:lnSpc>
            </a:pPr>
            <a:r>
              <a:rPr lang="en-US" sz="1800" i="1" dirty="0"/>
              <a:t>Compact:  </a:t>
            </a:r>
            <a:r>
              <a:rPr lang="en-US" sz="1800" dirty="0"/>
              <a:t>5000 fibers in 3° diameter FOV on a 815mm diameter focal plate. </a:t>
            </a:r>
          </a:p>
          <a:p>
            <a:pPr>
              <a:lnSpc>
                <a:spcPct val="200000"/>
              </a:lnSpc>
            </a:pPr>
            <a:r>
              <a:rPr lang="en-US" sz="1800" i="1" dirty="0" smtClean="0"/>
              <a:t>Accurate</a:t>
            </a:r>
            <a:r>
              <a:rPr lang="en-US" sz="1800" i="1" dirty="0"/>
              <a:t>, Fast:  </a:t>
            </a:r>
            <a:r>
              <a:rPr lang="en-US" sz="1800" dirty="0"/>
              <a:t>Position to within 5µm as quickly as possible with lowest total energy dissipated.</a:t>
            </a:r>
          </a:p>
          <a:p>
            <a:pPr>
              <a:lnSpc>
                <a:spcPct val="200000"/>
              </a:lnSpc>
            </a:pPr>
            <a:r>
              <a:rPr lang="en-US" sz="1800" i="1" dirty="0" smtClean="0"/>
              <a:t>Reliable</a:t>
            </a:r>
            <a:r>
              <a:rPr lang="en-US" sz="1800" i="1" dirty="0"/>
              <a:t>:  </a:t>
            </a:r>
            <a:r>
              <a:rPr lang="en-US" sz="1800" dirty="0"/>
              <a:t>Lifetime &gt;250,000 reconfigurations</a:t>
            </a:r>
            <a:r>
              <a:rPr lang="en-US" sz="1800" dirty="0" smtClean="0"/>
              <a:t>. </a:t>
            </a:r>
          </a:p>
          <a:p>
            <a:pPr>
              <a:lnSpc>
                <a:spcPct val="200000"/>
              </a:lnSpc>
            </a:pPr>
            <a:r>
              <a:rPr lang="en-US" sz="1800" i="1" dirty="0" smtClean="0"/>
              <a:t>Low </a:t>
            </a:r>
            <a:r>
              <a:rPr lang="en-US" sz="1800" i="1" dirty="0"/>
              <a:t>mass:  </a:t>
            </a:r>
            <a:r>
              <a:rPr lang="en-US" sz="1800" dirty="0"/>
              <a:t>Minimize gravity sag of focal plate.</a:t>
            </a:r>
          </a:p>
          <a:p>
            <a:pPr>
              <a:lnSpc>
                <a:spcPct val="200000"/>
              </a:lnSpc>
            </a:pPr>
            <a:r>
              <a:rPr lang="en-US" sz="1800" i="1" dirty="0"/>
              <a:t>Low power:  </a:t>
            </a:r>
            <a:r>
              <a:rPr lang="en-US" sz="1800" dirty="0"/>
              <a:t>Maintain thermal stability of focal plate</a:t>
            </a:r>
            <a:r>
              <a:rPr lang="en-US" sz="1800" dirty="0" smtClean="0"/>
              <a:t>.</a:t>
            </a:r>
          </a:p>
          <a:p>
            <a:pPr>
              <a:lnSpc>
                <a:spcPct val="200000"/>
              </a:lnSpc>
            </a:pPr>
            <a:r>
              <a:rPr lang="en-US" sz="1800" dirty="0" smtClean="0"/>
              <a:t> </a:t>
            </a:r>
            <a:r>
              <a:rPr lang="en-US" sz="2000" i="1" dirty="0" smtClean="0"/>
              <a:t>Fiber</a:t>
            </a:r>
            <a:r>
              <a:rPr lang="en-US" sz="2000" i="1" dirty="0"/>
              <a:t>-friendly:  </a:t>
            </a:r>
            <a:r>
              <a:rPr lang="en-US" sz="2000" dirty="0"/>
              <a:t>Maintain fiber min bend radius &gt;50mm.</a:t>
            </a:r>
          </a:p>
          <a:p>
            <a:pPr>
              <a:lnSpc>
                <a:spcPct val="200000"/>
              </a:lnSpc>
            </a:pPr>
            <a:endParaRPr lang="en-US" sz="1800" dirty="0"/>
          </a:p>
        </p:txBody>
      </p:sp>
      <p:sp>
        <p:nvSpPr>
          <p:cNvPr id="4" name="Slide Number Placeholder 3"/>
          <p:cNvSpPr>
            <a:spLocks noGrp="1"/>
          </p:cNvSpPr>
          <p:nvPr>
            <p:ph type="sldNum" sz="quarter" idx="4294967295"/>
          </p:nvPr>
        </p:nvSpPr>
        <p:spPr>
          <a:xfrm>
            <a:off x="7924802" y="6429377"/>
            <a:ext cx="957943" cy="428625"/>
          </a:xfrm>
          <a:prstGeom prst="rect">
            <a:avLst/>
          </a:prstGeom>
        </p:spPr>
        <p:txBody>
          <a:bodyPr lIns="86493" tIns="43247" rIns="86493" bIns="43247"/>
          <a:lstStyle/>
          <a:p>
            <a:pPr>
              <a:defRPr/>
            </a:pPr>
            <a:fld id="{AF0A9C52-8B53-4C05-9A81-294526E1F03C}" type="slidenum">
              <a:rPr lang="en-US" smtClean="0">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118755252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l="-3004" t="-1563" r="-44"/>
          <a:stretch>
            <a:fillRect/>
          </a:stretch>
        </p:blipFill>
        <p:spPr>
          <a:xfrm>
            <a:off x="736376" y="973336"/>
            <a:ext cx="7095369" cy="5627192"/>
          </a:xfrm>
        </p:spPr>
      </p:pic>
      <p:sp>
        <p:nvSpPr>
          <p:cNvPr id="10" name="Slide Number Placeholder 6"/>
          <p:cNvSpPr>
            <a:spLocks noGrp="1"/>
          </p:cNvSpPr>
          <p:nvPr>
            <p:ph type="sldNum" sz="quarter" idx="4"/>
          </p:nvPr>
        </p:nvSpPr>
        <p:spPr>
          <a:xfrm>
            <a:off x="6553200" y="6511572"/>
            <a:ext cx="2133600" cy="365125"/>
          </a:xfrm>
          <a:prstGeom prst="rect">
            <a:avLst/>
          </a:prstGeom>
        </p:spPr>
        <p:txBody>
          <a:bodyPr/>
          <a:lstStyle/>
          <a:p>
            <a:fld id="{83C12D93-E365-4C47-A841-146290CF32C1}" type="slidenum">
              <a:rPr lang="en-US" smtClean="0"/>
              <a:t>4</a:t>
            </a:fld>
            <a:endParaRPr lang="en-US"/>
          </a:p>
        </p:txBody>
      </p:sp>
      <p:sp>
        <p:nvSpPr>
          <p:cNvPr id="2" name="Rectangle 1"/>
          <p:cNvSpPr/>
          <p:nvPr/>
        </p:nvSpPr>
        <p:spPr>
          <a:xfrm>
            <a:off x="2172608" y="2364879"/>
            <a:ext cx="1838476" cy="16966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0792" tIns="45399" rIns="90792" bIns="45399" anchor="ctr"/>
          <a:lstStyle/>
          <a:p>
            <a:pPr algn="ctr">
              <a:defRPr/>
            </a:pPr>
            <a:endParaRPr lang="en-US"/>
          </a:p>
        </p:txBody>
      </p:sp>
      <p:sp>
        <p:nvSpPr>
          <p:cNvPr id="5"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00090"/>
                </a:solidFill>
              </a:rPr>
              <a:t>What is the expansion history of the universe?</a:t>
            </a:r>
          </a:p>
        </p:txBody>
      </p:sp>
    </p:spTree>
    <p:extLst>
      <p:ext uri="{BB962C8B-B14F-4D97-AF65-F5344CB8AC3E}">
        <p14:creationId xmlns:p14="http://schemas.microsoft.com/office/powerpoint/2010/main" val="332819412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Positioner Kinematics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4294967295"/>
          </p:nvPr>
        </p:nvSpPr>
        <p:spPr>
          <a:xfrm>
            <a:off x="7924802" y="6429377"/>
            <a:ext cx="957943" cy="428625"/>
          </a:xfrm>
          <a:prstGeom prst="rect">
            <a:avLst/>
          </a:prstGeom>
        </p:spPr>
        <p:txBody>
          <a:bodyPr lIns="86493" tIns="43247" rIns="86493" bIns="43247"/>
          <a:lstStyle/>
          <a:p>
            <a:pPr>
              <a:defRPr/>
            </a:pPr>
            <a:fld id="{AF0A9C52-8B53-4C05-9A81-294526E1F03C}" type="slidenum">
              <a:rPr lang="en-US" smtClean="0">
                <a:solidFill>
                  <a:srgbClr val="000000"/>
                </a:solidFill>
              </a:rPr>
              <a:pPr>
                <a:defRPr/>
              </a:pPr>
              <a:t>40</a:t>
            </a:fld>
            <a:endParaRPr lang="en-US"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38" y="2214563"/>
            <a:ext cx="5843280" cy="297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flipH="1">
            <a:off x="7411357" y="1830586"/>
            <a:ext cx="879929" cy="3527227"/>
          </a:xfrm>
          <a:prstGeom prst="line">
            <a:avLst/>
          </a:prstGeom>
          <a:solidFill>
            <a:schemeClr val="accent1"/>
          </a:solidFill>
          <a:ln w="19050" cap="flat" cmpd="sng" algn="ctr">
            <a:solidFill>
              <a:schemeClr val="tx1"/>
            </a:solidFill>
            <a:prstDash val="solid"/>
            <a:round/>
            <a:headEnd type="none" w="med" len="med"/>
            <a:tailEnd type="oval" w="lg" len="lg"/>
          </a:ln>
          <a:effectLst/>
        </p:spPr>
      </p:cxnSp>
      <p:sp>
        <p:nvSpPr>
          <p:cNvPr id="9" name="Title 1"/>
          <p:cNvSpPr txBox="1">
            <a:spLocks/>
          </p:cNvSpPr>
          <p:nvPr/>
        </p:nvSpPr>
        <p:spPr bwMode="auto">
          <a:xfrm>
            <a:off x="1646973" y="5198719"/>
            <a:ext cx="3037822" cy="857250"/>
          </a:xfrm>
          <a:prstGeom prst="rect">
            <a:avLst/>
          </a:prstGeom>
          <a:noFill/>
          <a:ln w="12700">
            <a:noFill/>
            <a:miter lim="800000"/>
            <a:headEnd/>
            <a:tailEnd/>
          </a:ln>
          <a:effectLst/>
        </p:spPr>
        <p:txBody>
          <a:bodyPr vert="horz" wrap="square" lIns="95408" tIns="46866" rIns="95408" bIns="46866" numCol="1" anchor="ctr" anchorCtr="0" compatLnSpc="1">
            <a:prstTxWarp prst="textNoShape">
              <a:avLst/>
            </a:prstTxWarp>
          </a:bodyPr>
          <a:lstStyle>
            <a:lvl1pPr algn="ctr" defTabSz="964465" rtl="0" eaLnBrk="0" fontAlgn="base" hangingPunct="0">
              <a:lnSpc>
                <a:spcPct val="85000"/>
              </a:lnSpc>
              <a:spcBef>
                <a:spcPct val="0"/>
              </a:spcBef>
              <a:spcAft>
                <a:spcPct val="0"/>
              </a:spcAft>
              <a:defRPr sz="3600" b="1">
                <a:solidFill>
                  <a:schemeClr val="accent2"/>
                </a:solidFill>
                <a:effectLst/>
                <a:latin typeface="+mj-lt"/>
                <a:ea typeface="+mj-ea"/>
                <a:cs typeface="+mj-cs"/>
              </a:defRPr>
            </a:lvl1pPr>
            <a:lvl2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100"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2201"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8298"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4404"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pPr>
              <a:defRPr/>
            </a:pPr>
            <a:r>
              <a:rPr lang="en-US" sz="2400" kern="0" dirty="0">
                <a:solidFill>
                  <a:srgbClr val="7030A0"/>
                </a:solidFill>
              </a:rPr>
              <a:t>In-Plane motion</a:t>
            </a:r>
          </a:p>
        </p:txBody>
      </p:sp>
      <p:sp>
        <p:nvSpPr>
          <p:cNvPr id="10" name="Title 1"/>
          <p:cNvSpPr txBox="1">
            <a:spLocks/>
          </p:cNvSpPr>
          <p:nvPr/>
        </p:nvSpPr>
        <p:spPr bwMode="auto">
          <a:xfrm>
            <a:off x="5765401" y="5466609"/>
            <a:ext cx="3037822" cy="857250"/>
          </a:xfrm>
          <a:prstGeom prst="rect">
            <a:avLst/>
          </a:prstGeom>
          <a:noFill/>
          <a:ln w="12700">
            <a:noFill/>
            <a:miter lim="800000"/>
            <a:headEnd/>
            <a:tailEnd/>
          </a:ln>
          <a:effectLst/>
        </p:spPr>
        <p:txBody>
          <a:bodyPr vert="horz" wrap="square" lIns="95408" tIns="46866" rIns="95408" bIns="46866" numCol="1" anchor="ctr" anchorCtr="0" compatLnSpc="1">
            <a:prstTxWarp prst="textNoShape">
              <a:avLst/>
            </a:prstTxWarp>
          </a:bodyPr>
          <a:lstStyle>
            <a:lvl1pPr algn="ctr" defTabSz="964465" rtl="0" eaLnBrk="0" fontAlgn="base" hangingPunct="0">
              <a:lnSpc>
                <a:spcPct val="85000"/>
              </a:lnSpc>
              <a:spcBef>
                <a:spcPct val="0"/>
              </a:spcBef>
              <a:spcAft>
                <a:spcPct val="0"/>
              </a:spcAft>
              <a:defRPr sz="3600" b="1">
                <a:solidFill>
                  <a:schemeClr val="accent2"/>
                </a:solidFill>
                <a:effectLst/>
                <a:latin typeface="+mj-lt"/>
                <a:ea typeface="+mj-ea"/>
                <a:cs typeface="+mj-cs"/>
              </a:defRPr>
            </a:lvl1pPr>
            <a:lvl2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100"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2201"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8298"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4404"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pPr>
              <a:defRPr/>
            </a:pPr>
            <a:r>
              <a:rPr lang="en-US" sz="2400" kern="0" dirty="0">
                <a:solidFill>
                  <a:srgbClr val="7030A0"/>
                </a:solidFill>
              </a:rPr>
              <a:t>Spherical motion about a point</a:t>
            </a:r>
          </a:p>
        </p:txBody>
      </p:sp>
      <p:sp>
        <p:nvSpPr>
          <p:cNvPr id="8" name="Curved Down Arrow 7"/>
          <p:cNvSpPr/>
          <p:nvPr/>
        </p:nvSpPr>
        <p:spPr bwMode="auto">
          <a:xfrm rot="1248780">
            <a:off x="6990341" y="3884128"/>
            <a:ext cx="1482757" cy="651867"/>
          </a:xfrm>
          <a:prstGeom prst="curvedDownArrow">
            <a:avLst>
              <a:gd name="adj1" fmla="val 12604"/>
              <a:gd name="adj2" fmla="val 50000"/>
              <a:gd name="adj3" fmla="val 2500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86493" tIns="43247" rIns="86493" bIns="43247" numCol="1" rtlCol="0" anchor="t" anchorCtr="0" compatLnSpc="1">
            <a:prstTxWarp prst="textNoShape">
              <a:avLst/>
            </a:prstTxWarp>
          </a:bodyPr>
          <a:lstStyle/>
          <a:p>
            <a:pPr defTabSz="864931" eaLnBrk="0" fontAlgn="base" hangingPunct="0">
              <a:spcBef>
                <a:spcPct val="0"/>
              </a:spcBef>
              <a:spcAft>
                <a:spcPct val="0"/>
              </a:spcAft>
            </a:pPr>
            <a:endParaRPr lang="en-US" sz="3400">
              <a:latin typeface="Times New Roman" pitchFamily="18" charset="0"/>
            </a:endParaRPr>
          </a:p>
        </p:txBody>
      </p:sp>
      <p:sp>
        <p:nvSpPr>
          <p:cNvPr id="12" name="Curved Down Arrow 11"/>
          <p:cNvSpPr/>
          <p:nvPr/>
        </p:nvSpPr>
        <p:spPr bwMode="auto">
          <a:xfrm rot="1248780" flipH="1">
            <a:off x="7184754" y="4285424"/>
            <a:ext cx="665472" cy="651867"/>
          </a:xfrm>
          <a:prstGeom prst="curvedDownArrow">
            <a:avLst>
              <a:gd name="adj1" fmla="val 12604"/>
              <a:gd name="adj2" fmla="val 50000"/>
              <a:gd name="adj3" fmla="val 2500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86493" tIns="43247" rIns="86493" bIns="43247" numCol="1" rtlCol="0" anchor="t" anchorCtr="0" compatLnSpc="1">
            <a:prstTxWarp prst="textNoShape">
              <a:avLst/>
            </a:prstTxWarp>
          </a:bodyPr>
          <a:lstStyle/>
          <a:p>
            <a:pPr defTabSz="864931" eaLnBrk="0" fontAlgn="base" hangingPunct="0">
              <a:spcBef>
                <a:spcPct val="0"/>
              </a:spcBef>
              <a:spcAft>
                <a:spcPct val="0"/>
              </a:spcAft>
            </a:pPr>
            <a:endParaRPr lang="en-US" sz="3400">
              <a:latin typeface="Times New Roman" pitchFamily="18" charset="0"/>
            </a:endParaRPr>
          </a:p>
        </p:txBody>
      </p:sp>
      <p:sp>
        <p:nvSpPr>
          <p:cNvPr id="11" name="TextBox 10"/>
          <p:cNvSpPr txBox="1"/>
          <p:nvPr/>
        </p:nvSpPr>
        <p:spPr>
          <a:xfrm>
            <a:off x="7987979" y="3829635"/>
            <a:ext cx="642900" cy="364338"/>
          </a:xfrm>
          <a:prstGeom prst="rect">
            <a:avLst/>
          </a:prstGeom>
          <a:noFill/>
        </p:spPr>
        <p:txBody>
          <a:bodyPr wrap="square" lIns="86493" tIns="43247" rIns="86493" bIns="43247" rtlCol="0">
            <a:spAutoFit/>
          </a:bodyPr>
          <a:lstStyle/>
          <a:p>
            <a:r>
              <a:rPr lang="en-US" dirty="0" smtClean="0"/>
              <a:t>Yaw</a:t>
            </a:r>
            <a:endParaRPr lang="en-US" dirty="0"/>
          </a:p>
        </p:txBody>
      </p:sp>
      <p:sp>
        <p:nvSpPr>
          <p:cNvPr id="14" name="TextBox 13"/>
          <p:cNvSpPr txBox="1"/>
          <p:nvPr/>
        </p:nvSpPr>
        <p:spPr>
          <a:xfrm>
            <a:off x="6386287" y="4847122"/>
            <a:ext cx="788693" cy="364338"/>
          </a:xfrm>
          <a:prstGeom prst="rect">
            <a:avLst/>
          </a:prstGeom>
          <a:noFill/>
        </p:spPr>
        <p:txBody>
          <a:bodyPr wrap="square" lIns="86493" tIns="43247" rIns="86493" bIns="43247" rtlCol="0">
            <a:spAutoFit/>
          </a:bodyPr>
          <a:lstStyle/>
          <a:p>
            <a:pPr algn="r"/>
            <a:r>
              <a:rPr lang="en-US" dirty="0" smtClean="0"/>
              <a:t>Pitch</a:t>
            </a:r>
            <a:endParaRPr lang="en-US" dirty="0"/>
          </a:p>
        </p:txBody>
      </p:sp>
    </p:spTree>
    <p:extLst>
      <p:ext uri="{BB962C8B-B14F-4D97-AF65-F5344CB8AC3E}">
        <p14:creationId xmlns:p14="http://schemas.microsoft.com/office/powerpoint/2010/main" val="3090121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Positioner Kinematics</a:t>
            </a:r>
            <a:endParaRPr lang="en-US" dirty="0"/>
          </a:p>
        </p:txBody>
      </p:sp>
      <p:sp>
        <p:nvSpPr>
          <p:cNvPr id="3" name="Content Placeholder 2"/>
          <p:cNvSpPr>
            <a:spLocks noGrp="1"/>
          </p:cNvSpPr>
          <p:nvPr>
            <p:ph idx="1"/>
          </p:nvPr>
        </p:nvSpPr>
        <p:spPr>
          <a:xfrm>
            <a:off x="493629" y="1129551"/>
            <a:ext cx="2916700" cy="700999"/>
          </a:xfrm>
        </p:spPr>
        <p:txBody>
          <a:bodyPr/>
          <a:lstStyle/>
          <a:p>
            <a:pPr marL="0" indent="0" algn="ctr">
              <a:buNone/>
            </a:pPr>
            <a:r>
              <a:rPr lang="en-US" dirty="0" smtClean="0"/>
              <a:t>Reference design is theta-phi</a:t>
            </a:r>
            <a:endParaRPr lang="en-US" dirty="0"/>
          </a:p>
        </p:txBody>
      </p:sp>
      <p:sp>
        <p:nvSpPr>
          <p:cNvPr id="4" name="Slide Number Placeholder 3"/>
          <p:cNvSpPr>
            <a:spLocks noGrp="1"/>
          </p:cNvSpPr>
          <p:nvPr>
            <p:ph type="sldNum" sz="quarter" idx="4294967295"/>
          </p:nvPr>
        </p:nvSpPr>
        <p:spPr>
          <a:xfrm>
            <a:off x="7924802" y="6429377"/>
            <a:ext cx="957943" cy="428625"/>
          </a:xfrm>
          <a:prstGeom prst="rect">
            <a:avLst/>
          </a:prstGeom>
        </p:spPr>
        <p:txBody>
          <a:bodyPr lIns="86493" tIns="43247" rIns="86493" bIns="43247"/>
          <a:lstStyle/>
          <a:p>
            <a:pPr>
              <a:defRPr/>
            </a:pPr>
            <a:fld id="{AF0A9C52-8B53-4C05-9A81-294526E1F03C}" type="slidenum">
              <a:rPr lang="en-US" smtClean="0">
                <a:solidFill>
                  <a:srgbClr val="000000"/>
                </a:solidFill>
              </a:rPr>
              <a:pPr>
                <a:defRPr/>
              </a:pPr>
              <a:t>41</a:t>
            </a:fld>
            <a:endParaRPr lang="en-US"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38" y="2214563"/>
            <a:ext cx="5843280" cy="297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flipH="1">
            <a:off x="7411357" y="1830586"/>
            <a:ext cx="879929" cy="3527227"/>
          </a:xfrm>
          <a:prstGeom prst="line">
            <a:avLst/>
          </a:prstGeom>
          <a:solidFill>
            <a:schemeClr val="accent1"/>
          </a:solidFill>
          <a:ln w="19050" cap="flat" cmpd="sng" algn="ctr">
            <a:solidFill>
              <a:schemeClr val="tx1"/>
            </a:solidFill>
            <a:prstDash val="solid"/>
            <a:round/>
            <a:headEnd type="none" w="med" len="med"/>
            <a:tailEnd type="oval" w="lg" len="lg"/>
          </a:ln>
          <a:effectLst/>
        </p:spPr>
      </p:cxnSp>
      <p:sp>
        <p:nvSpPr>
          <p:cNvPr id="9" name="Title 1"/>
          <p:cNvSpPr txBox="1">
            <a:spLocks/>
          </p:cNvSpPr>
          <p:nvPr/>
        </p:nvSpPr>
        <p:spPr bwMode="auto">
          <a:xfrm>
            <a:off x="1646973" y="5198719"/>
            <a:ext cx="3037822" cy="857250"/>
          </a:xfrm>
          <a:prstGeom prst="rect">
            <a:avLst/>
          </a:prstGeom>
          <a:noFill/>
          <a:ln w="12700">
            <a:noFill/>
            <a:miter lim="800000"/>
            <a:headEnd/>
            <a:tailEnd/>
          </a:ln>
          <a:effectLst/>
        </p:spPr>
        <p:txBody>
          <a:bodyPr vert="horz" wrap="square" lIns="95408" tIns="46866" rIns="95408" bIns="46866" numCol="1" anchor="ctr" anchorCtr="0" compatLnSpc="1">
            <a:prstTxWarp prst="textNoShape">
              <a:avLst/>
            </a:prstTxWarp>
          </a:bodyPr>
          <a:lstStyle>
            <a:lvl1pPr algn="ctr" defTabSz="964465" rtl="0" eaLnBrk="0" fontAlgn="base" hangingPunct="0">
              <a:lnSpc>
                <a:spcPct val="85000"/>
              </a:lnSpc>
              <a:spcBef>
                <a:spcPct val="0"/>
              </a:spcBef>
              <a:spcAft>
                <a:spcPct val="0"/>
              </a:spcAft>
              <a:defRPr sz="3600" b="1">
                <a:solidFill>
                  <a:schemeClr val="accent2"/>
                </a:solidFill>
                <a:effectLst/>
                <a:latin typeface="+mj-lt"/>
                <a:ea typeface="+mj-ea"/>
                <a:cs typeface="+mj-cs"/>
              </a:defRPr>
            </a:lvl1pPr>
            <a:lvl2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100"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2201"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8298"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4404"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pPr>
              <a:defRPr/>
            </a:pPr>
            <a:r>
              <a:rPr lang="en-US" sz="2400" kern="0" dirty="0">
                <a:solidFill>
                  <a:srgbClr val="7030A0"/>
                </a:solidFill>
              </a:rPr>
              <a:t>In-Plane motion</a:t>
            </a:r>
          </a:p>
        </p:txBody>
      </p:sp>
      <p:sp>
        <p:nvSpPr>
          <p:cNvPr id="10" name="Title 1"/>
          <p:cNvSpPr txBox="1">
            <a:spLocks/>
          </p:cNvSpPr>
          <p:nvPr/>
        </p:nvSpPr>
        <p:spPr bwMode="auto">
          <a:xfrm>
            <a:off x="5765401" y="5466609"/>
            <a:ext cx="3037822" cy="857250"/>
          </a:xfrm>
          <a:prstGeom prst="rect">
            <a:avLst/>
          </a:prstGeom>
          <a:noFill/>
          <a:ln w="12700">
            <a:noFill/>
            <a:miter lim="800000"/>
            <a:headEnd/>
            <a:tailEnd/>
          </a:ln>
          <a:effectLst/>
        </p:spPr>
        <p:txBody>
          <a:bodyPr vert="horz" wrap="square" lIns="95408" tIns="46866" rIns="95408" bIns="46866" numCol="1" anchor="ctr" anchorCtr="0" compatLnSpc="1">
            <a:prstTxWarp prst="textNoShape">
              <a:avLst/>
            </a:prstTxWarp>
          </a:bodyPr>
          <a:lstStyle>
            <a:lvl1pPr algn="ctr" defTabSz="964465" rtl="0" eaLnBrk="0" fontAlgn="base" hangingPunct="0">
              <a:lnSpc>
                <a:spcPct val="85000"/>
              </a:lnSpc>
              <a:spcBef>
                <a:spcPct val="0"/>
              </a:spcBef>
              <a:spcAft>
                <a:spcPct val="0"/>
              </a:spcAft>
              <a:defRPr sz="3600" b="1">
                <a:solidFill>
                  <a:schemeClr val="accent2"/>
                </a:solidFill>
                <a:effectLst/>
                <a:latin typeface="+mj-lt"/>
                <a:ea typeface="+mj-ea"/>
                <a:cs typeface="+mj-cs"/>
              </a:defRPr>
            </a:lvl1pPr>
            <a:lvl2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100"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2201"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8298"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4404" algn="ctr" defTabSz="964465"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pPr>
              <a:defRPr/>
            </a:pPr>
            <a:r>
              <a:rPr lang="en-US" sz="2400" kern="0" dirty="0">
                <a:solidFill>
                  <a:srgbClr val="7030A0"/>
                </a:solidFill>
              </a:rPr>
              <a:t>Spherical motion about a point</a:t>
            </a:r>
          </a:p>
        </p:txBody>
      </p:sp>
      <p:sp>
        <p:nvSpPr>
          <p:cNvPr id="8" name="Curved Down Arrow 7"/>
          <p:cNvSpPr/>
          <p:nvPr/>
        </p:nvSpPr>
        <p:spPr bwMode="auto">
          <a:xfrm rot="1248780">
            <a:off x="6990341" y="3884128"/>
            <a:ext cx="1482757" cy="651867"/>
          </a:xfrm>
          <a:prstGeom prst="curvedDownArrow">
            <a:avLst>
              <a:gd name="adj1" fmla="val 12604"/>
              <a:gd name="adj2" fmla="val 50000"/>
              <a:gd name="adj3" fmla="val 2500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86493" tIns="43247" rIns="86493" bIns="43247" numCol="1" rtlCol="0" anchor="t" anchorCtr="0" compatLnSpc="1">
            <a:prstTxWarp prst="textNoShape">
              <a:avLst/>
            </a:prstTxWarp>
          </a:bodyPr>
          <a:lstStyle/>
          <a:p>
            <a:pPr defTabSz="864931" eaLnBrk="0" fontAlgn="base" hangingPunct="0">
              <a:spcBef>
                <a:spcPct val="0"/>
              </a:spcBef>
              <a:spcAft>
                <a:spcPct val="0"/>
              </a:spcAft>
            </a:pPr>
            <a:endParaRPr lang="en-US" sz="3400">
              <a:latin typeface="Times New Roman" pitchFamily="18" charset="0"/>
            </a:endParaRPr>
          </a:p>
        </p:txBody>
      </p:sp>
      <p:sp>
        <p:nvSpPr>
          <p:cNvPr id="12" name="Curved Down Arrow 11"/>
          <p:cNvSpPr/>
          <p:nvPr/>
        </p:nvSpPr>
        <p:spPr bwMode="auto">
          <a:xfrm rot="1248780" flipH="1">
            <a:off x="7184754" y="4285424"/>
            <a:ext cx="665472" cy="651867"/>
          </a:xfrm>
          <a:prstGeom prst="curvedDownArrow">
            <a:avLst>
              <a:gd name="adj1" fmla="val 12604"/>
              <a:gd name="adj2" fmla="val 50000"/>
              <a:gd name="adj3" fmla="val 2500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86493" tIns="43247" rIns="86493" bIns="43247" numCol="1" rtlCol="0" anchor="t" anchorCtr="0" compatLnSpc="1">
            <a:prstTxWarp prst="textNoShape">
              <a:avLst/>
            </a:prstTxWarp>
          </a:bodyPr>
          <a:lstStyle/>
          <a:p>
            <a:pPr defTabSz="864931" eaLnBrk="0" fontAlgn="base" hangingPunct="0">
              <a:spcBef>
                <a:spcPct val="0"/>
              </a:spcBef>
              <a:spcAft>
                <a:spcPct val="0"/>
              </a:spcAft>
            </a:pPr>
            <a:endParaRPr lang="en-US" sz="3400">
              <a:latin typeface="Times New Roman" pitchFamily="18" charset="0"/>
            </a:endParaRPr>
          </a:p>
        </p:txBody>
      </p:sp>
      <p:sp>
        <p:nvSpPr>
          <p:cNvPr id="11" name="TextBox 10"/>
          <p:cNvSpPr txBox="1"/>
          <p:nvPr/>
        </p:nvSpPr>
        <p:spPr>
          <a:xfrm>
            <a:off x="7987979" y="3829635"/>
            <a:ext cx="642900" cy="364338"/>
          </a:xfrm>
          <a:prstGeom prst="rect">
            <a:avLst/>
          </a:prstGeom>
          <a:noFill/>
        </p:spPr>
        <p:txBody>
          <a:bodyPr wrap="square" lIns="86493" tIns="43247" rIns="86493" bIns="43247" rtlCol="0">
            <a:spAutoFit/>
          </a:bodyPr>
          <a:lstStyle/>
          <a:p>
            <a:r>
              <a:rPr lang="en-US" dirty="0" smtClean="0"/>
              <a:t>Yaw</a:t>
            </a:r>
            <a:endParaRPr lang="en-US" dirty="0"/>
          </a:p>
        </p:txBody>
      </p:sp>
      <p:sp>
        <p:nvSpPr>
          <p:cNvPr id="14" name="TextBox 13"/>
          <p:cNvSpPr txBox="1"/>
          <p:nvPr/>
        </p:nvSpPr>
        <p:spPr>
          <a:xfrm>
            <a:off x="6386287" y="4847122"/>
            <a:ext cx="788693" cy="364338"/>
          </a:xfrm>
          <a:prstGeom prst="rect">
            <a:avLst/>
          </a:prstGeom>
          <a:noFill/>
        </p:spPr>
        <p:txBody>
          <a:bodyPr wrap="square" lIns="86493" tIns="43247" rIns="86493" bIns="43247" rtlCol="0">
            <a:spAutoFit/>
          </a:bodyPr>
          <a:lstStyle/>
          <a:p>
            <a:pPr algn="r"/>
            <a:r>
              <a:rPr lang="en-US" dirty="0" smtClean="0"/>
              <a:t>Pitch</a:t>
            </a:r>
            <a:endParaRPr lang="en-US" dirty="0"/>
          </a:p>
        </p:txBody>
      </p:sp>
      <p:sp>
        <p:nvSpPr>
          <p:cNvPr id="5" name="Oval 4"/>
          <p:cNvSpPr/>
          <p:nvPr/>
        </p:nvSpPr>
        <p:spPr bwMode="auto">
          <a:xfrm>
            <a:off x="417239" y="1925053"/>
            <a:ext cx="3043273" cy="3541557"/>
          </a:xfrm>
          <a:prstGeom prst="ellipse">
            <a:avLst/>
          </a:prstGeom>
          <a:noFill/>
          <a:ln w="38100" cap="flat" cmpd="sng" algn="ctr">
            <a:solidFill>
              <a:schemeClr val="accent2">
                <a:lumMod val="40000"/>
                <a:lumOff val="60000"/>
              </a:schemeClr>
            </a:solidFill>
            <a:prstDash val="solid"/>
            <a:round/>
            <a:headEnd type="none" w="med" len="med"/>
            <a:tailEnd type="none" w="med" len="med"/>
          </a:ln>
          <a:effectLst/>
        </p:spPr>
        <p:txBody>
          <a:bodyPr vert="horz" wrap="square" lIns="86493" tIns="43247" rIns="86493" bIns="43247" numCol="1" rtlCol="0" anchor="t" anchorCtr="0" compatLnSpc="1">
            <a:prstTxWarp prst="textNoShape">
              <a:avLst/>
            </a:prstTxWarp>
          </a:bodyPr>
          <a:lstStyle/>
          <a:p>
            <a:pPr defTabSz="864931" eaLnBrk="0" fontAlgn="base" hangingPunct="0">
              <a:spcBef>
                <a:spcPct val="0"/>
              </a:spcBef>
              <a:spcAft>
                <a:spcPct val="0"/>
              </a:spcAft>
            </a:pPr>
            <a:endParaRPr lang="en-US" sz="3400">
              <a:latin typeface="Times New Roman" pitchFamily="18" charset="0"/>
            </a:endParaRPr>
          </a:p>
        </p:txBody>
      </p:sp>
    </p:spTree>
    <p:extLst>
      <p:ext uri="{BB962C8B-B14F-4D97-AF65-F5344CB8AC3E}">
        <p14:creationId xmlns:p14="http://schemas.microsoft.com/office/powerpoint/2010/main" val="86994626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rot="626036">
            <a:off x="362905" y="252728"/>
            <a:ext cx="8052243" cy="3986895"/>
            <a:chOff x="362859" y="1082380"/>
            <a:chExt cx="8052243" cy="3986895"/>
          </a:xfrm>
        </p:grpSpPr>
        <p:pic>
          <p:nvPicPr>
            <p:cNvPr id="16" name="Content Placeholder 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269" b="86748" l="417" r="96525"/>
                      </a14:imgEffect>
                    </a14:imgLayer>
                  </a14:imgProps>
                </a:ext>
                <a:ext uri="{28A0092B-C50C-407E-A947-70E740481C1C}">
                  <a14:useLocalDpi xmlns:a14="http://schemas.microsoft.com/office/drawing/2010/main" val="0"/>
                </a:ext>
              </a:extLst>
            </a:blip>
            <a:srcRect l="1650" t="18714" r="4043" b="14295"/>
            <a:stretch/>
          </p:blipFill>
          <p:spPr>
            <a:xfrm>
              <a:off x="362859" y="1425962"/>
              <a:ext cx="8052243" cy="3643313"/>
            </a:xfrm>
            <a:prstGeom prst="rect">
              <a:avLst/>
            </a:prstGeom>
          </p:spPr>
        </p:pic>
        <p:sp>
          <p:nvSpPr>
            <p:cNvPr id="17" name="TextBox 16"/>
            <p:cNvSpPr txBox="1"/>
            <p:nvPr/>
          </p:nvSpPr>
          <p:spPr>
            <a:xfrm>
              <a:off x="2936998" y="4164396"/>
              <a:ext cx="1043005" cy="490511"/>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Ø8 mm </a:t>
              </a:r>
              <a:br>
                <a:rPr lang="en-US" sz="1300" kern="0" dirty="0">
                  <a:solidFill>
                    <a:sysClr val="windowText" lastClr="000000"/>
                  </a:solidFill>
                  <a:latin typeface="Times New Roman" pitchFamily="18" charset="0"/>
                  <a:cs typeface="Arial" charset="0"/>
                </a:rPr>
              </a:br>
              <a:r>
                <a:rPr lang="en-US" sz="1300" kern="0" dirty="0">
                  <a:solidFill>
                    <a:sysClr val="windowText" lastClr="000000"/>
                  </a:solidFill>
                  <a:latin typeface="Times New Roman" pitchFamily="18" charset="0"/>
                  <a:cs typeface="Arial" charset="0"/>
                </a:rPr>
                <a:t>transfer gear</a:t>
              </a:r>
            </a:p>
          </p:txBody>
        </p:sp>
        <p:cxnSp>
          <p:nvCxnSpPr>
            <p:cNvPr id="18" name="Straight Arrow Connector 17"/>
            <p:cNvCxnSpPr/>
            <p:nvPr/>
          </p:nvCxnSpPr>
          <p:spPr>
            <a:xfrm flipH="1" flipV="1">
              <a:off x="3111686" y="3918670"/>
              <a:ext cx="108855" cy="245726"/>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19" name="TextBox 18"/>
            <p:cNvSpPr txBox="1"/>
            <p:nvPr/>
          </p:nvSpPr>
          <p:spPr>
            <a:xfrm>
              <a:off x="522394" y="2901369"/>
              <a:ext cx="1885727" cy="894468"/>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Ø6 mm DC-motor </a:t>
              </a:r>
              <a:br>
                <a:rPr lang="en-US" sz="1300" kern="0" dirty="0">
                  <a:solidFill>
                    <a:sysClr val="windowText" lastClr="000000"/>
                  </a:solidFill>
                  <a:latin typeface="Times New Roman" pitchFamily="18" charset="0"/>
                  <a:cs typeface="Arial" charset="0"/>
                </a:rPr>
              </a:br>
              <a:r>
                <a:rPr lang="en-US" sz="1300" kern="0" dirty="0">
                  <a:solidFill>
                    <a:sysClr val="windowText" lastClr="000000"/>
                  </a:solidFill>
                  <a:latin typeface="Times New Roman" pitchFamily="18" charset="0"/>
                  <a:cs typeface="Arial" charset="0"/>
                </a:rPr>
                <a:t>with gearhead</a:t>
              </a:r>
            </a:p>
            <a:p>
              <a:pPr algn="ctr" defTabSz="861236">
                <a:defRPr/>
              </a:pPr>
              <a:r>
                <a:rPr lang="en-US" sz="1300" kern="0" dirty="0">
                  <a:solidFill>
                    <a:sysClr val="windowText" lastClr="000000"/>
                  </a:solidFill>
                  <a:latin typeface="Times New Roman" pitchFamily="18" charset="0"/>
                  <a:cs typeface="Arial" charset="0"/>
                </a:rPr>
                <a:t>(mounted on Theta-stage </a:t>
              </a:r>
              <a:br>
                <a:rPr lang="en-US" sz="1300" kern="0" dirty="0">
                  <a:solidFill>
                    <a:sysClr val="windowText" lastClr="000000"/>
                  </a:solidFill>
                  <a:latin typeface="Times New Roman" pitchFamily="18" charset="0"/>
                  <a:cs typeface="Arial" charset="0"/>
                </a:rPr>
              </a:br>
              <a:r>
                <a:rPr lang="en-US" sz="1300" kern="0" dirty="0">
                  <a:solidFill>
                    <a:sysClr val="windowText" lastClr="000000"/>
                  </a:solidFill>
                  <a:latin typeface="Times New Roman" pitchFamily="18" charset="0"/>
                  <a:cs typeface="Arial" charset="0"/>
                </a:rPr>
                <a:t>transfer gear)</a:t>
              </a:r>
            </a:p>
          </p:txBody>
        </p:sp>
        <p:cxnSp>
          <p:nvCxnSpPr>
            <p:cNvPr id="20" name="Straight Arrow Connector 19"/>
            <p:cNvCxnSpPr>
              <a:stCxn id="19" idx="2"/>
            </p:cNvCxnSpPr>
            <p:nvPr/>
          </p:nvCxnSpPr>
          <p:spPr>
            <a:xfrm>
              <a:off x="1465257" y="3795837"/>
              <a:ext cx="72567" cy="390899"/>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21" name="TextBox 20"/>
            <p:cNvSpPr txBox="1"/>
            <p:nvPr/>
          </p:nvSpPr>
          <p:spPr>
            <a:xfrm>
              <a:off x="3701143" y="2568961"/>
              <a:ext cx="1033738" cy="288541"/>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hollow shaft</a:t>
              </a:r>
            </a:p>
          </p:txBody>
        </p:sp>
        <p:cxnSp>
          <p:nvCxnSpPr>
            <p:cNvPr id="22" name="Straight Arrow Connector 21"/>
            <p:cNvCxnSpPr/>
            <p:nvPr/>
          </p:nvCxnSpPr>
          <p:spPr>
            <a:xfrm>
              <a:off x="4281715" y="2857502"/>
              <a:ext cx="304110" cy="390117"/>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23" name="TextBox 22"/>
            <p:cNvSpPr txBox="1"/>
            <p:nvPr/>
          </p:nvSpPr>
          <p:spPr>
            <a:xfrm>
              <a:off x="4743330" y="2321439"/>
              <a:ext cx="464535" cy="288541"/>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cam</a:t>
              </a:r>
            </a:p>
          </p:txBody>
        </p:sp>
        <p:cxnSp>
          <p:nvCxnSpPr>
            <p:cNvPr id="24" name="Straight Arrow Connector 23"/>
            <p:cNvCxnSpPr/>
            <p:nvPr/>
          </p:nvCxnSpPr>
          <p:spPr>
            <a:xfrm>
              <a:off x="5007430" y="2628095"/>
              <a:ext cx="231537" cy="321865"/>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25" name="TextBox 24"/>
            <p:cNvSpPr txBox="1"/>
            <p:nvPr/>
          </p:nvSpPr>
          <p:spPr>
            <a:xfrm>
              <a:off x="5855213" y="1865401"/>
              <a:ext cx="521450" cy="288541"/>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lever</a:t>
              </a:r>
            </a:p>
          </p:txBody>
        </p:sp>
        <p:cxnSp>
          <p:nvCxnSpPr>
            <p:cNvPr id="26" name="Straight Arrow Connector 25"/>
            <p:cNvCxnSpPr/>
            <p:nvPr/>
          </p:nvCxnSpPr>
          <p:spPr>
            <a:xfrm>
              <a:off x="6228219" y="2143125"/>
              <a:ext cx="303212" cy="391018"/>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27" name="TextBox 26"/>
            <p:cNvSpPr txBox="1"/>
            <p:nvPr/>
          </p:nvSpPr>
          <p:spPr>
            <a:xfrm>
              <a:off x="6103731" y="2750958"/>
              <a:ext cx="2239196" cy="490519"/>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flexure</a:t>
              </a:r>
              <a:br>
                <a:rPr lang="en-US" sz="1300" kern="0" dirty="0">
                  <a:solidFill>
                    <a:sysClr val="windowText" lastClr="000000"/>
                  </a:solidFill>
                  <a:latin typeface="Times New Roman" pitchFamily="18" charset="0"/>
                  <a:cs typeface="Arial" charset="0"/>
                </a:rPr>
              </a:br>
              <a:r>
                <a:rPr lang="en-US" sz="1300" kern="0" dirty="0">
                  <a:solidFill>
                    <a:sysClr val="windowText" lastClr="000000"/>
                  </a:solidFill>
                  <a:latin typeface="Times New Roman" pitchFamily="18" charset="0"/>
                  <a:cs typeface="Arial" charset="0"/>
                </a:rPr>
                <a:t>(mounted on flexure housing)</a:t>
              </a:r>
            </a:p>
          </p:txBody>
        </p:sp>
        <p:cxnSp>
          <p:nvCxnSpPr>
            <p:cNvPr id="28" name="Straight Arrow Connector 27"/>
            <p:cNvCxnSpPr/>
            <p:nvPr/>
          </p:nvCxnSpPr>
          <p:spPr>
            <a:xfrm flipH="1" flipV="1">
              <a:off x="7103113" y="2505231"/>
              <a:ext cx="108855" cy="245726"/>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29" name="TextBox 28"/>
            <p:cNvSpPr txBox="1"/>
            <p:nvPr/>
          </p:nvSpPr>
          <p:spPr>
            <a:xfrm>
              <a:off x="6396422" y="1421164"/>
              <a:ext cx="997396" cy="288533"/>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support arm</a:t>
              </a:r>
            </a:p>
          </p:txBody>
        </p:sp>
        <p:cxnSp>
          <p:nvCxnSpPr>
            <p:cNvPr id="30" name="Straight Arrow Connector 29"/>
            <p:cNvCxnSpPr/>
            <p:nvPr/>
          </p:nvCxnSpPr>
          <p:spPr>
            <a:xfrm>
              <a:off x="7050355" y="1709706"/>
              <a:ext cx="220612" cy="311567"/>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31" name="TextBox 30"/>
            <p:cNvSpPr txBox="1"/>
            <p:nvPr/>
          </p:nvSpPr>
          <p:spPr>
            <a:xfrm>
              <a:off x="7211969" y="1082380"/>
              <a:ext cx="1101340" cy="288541"/>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ferrule clamp</a:t>
              </a:r>
            </a:p>
          </p:txBody>
        </p:sp>
        <p:cxnSp>
          <p:nvCxnSpPr>
            <p:cNvPr id="32" name="Straight Arrow Connector 31"/>
            <p:cNvCxnSpPr/>
            <p:nvPr/>
          </p:nvCxnSpPr>
          <p:spPr>
            <a:xfrm>
              <a:off x="7908308" y="1381126"/>
              <a:ext cx="220612" cy="311567"/>
            </a:xfrm>
            <a:prstGeom prst="straightConnector1">
              <a:avLst/>
            </a:prstGeom>
            <a:noFill/>
            <a:ln w="12700" cap="flat" cmpd="sng" algn="ctr">
              <a:solidFill>
                <a:sysClr val="windowText" lastClr="000000">
                  <a:lumMod val="95000"/>
                  <a:lumOff val="5000"/>
                </a:sysClr>
              </a:solidFill>
              <a:prstDash val="solid"/>
              <a:tailEnd type="oval"/>
            </a:ln>
            <a:effectLst/>
          </p:spPr>
        </p:cxnSp>
        <p:sp>
          <p:nvSpPr>
            <p:cNvPr id="33" name="TextBox 32"/>
            <p:cNvSpPr txBox="1"/>
            <p:nvPr/>
          </p:nvSpPr>
          <p:spPr>
            <a:xfrm>
              <a:off x="4593561" y="3305326"/>
              <a:ext cx="2308630" cy="490519"/>
            </a:xfrm>
            <a:prstGeom prst="rect">
              <a:avLst/>
            </a:prstGeom>
            <a:noFill/>
          </p:spPr>
          <p:txBody>
            <a:bodyPr wrap="none" lIns="86486" tIns="43243" rIns="86486" bIns="43243" rtlCol="0">
              <a:spAutoFit/>
            </a:bodyPr>
            <a:lstStyle/>
            <a:p>
              <a:pPr algn="ctr" defTabSz="861236">
                <a:defRPr/>
              </a:pPr>
              <a:r>
                <a:rPr lang="en-US" sz="1300" kern="0" dirty="0">
                  <a:solidFill>
                    <a:sysClr val="windowText" lastClr="000000"/>
                  </a:solidFill>
                  <a:latin typeface="Times New Roman" pitchFamily="18" charset="0"/>
                  <a:cs typeface="Arial" charset="0"/>
                </a:rPr>
                <a:t>lever pivot</a:t>
              </a:r>
              <a:br>
                <a:rPr lang="en-US" sz="1300" kern="0" dirty="0">
                  <a:solidFill>
                    <a:sysClr val="windowText" lastClr="000000"/>
                  </a:solidFill>
                  <a:latin typeface="Times New Roman" pitchFamily="18" charset="0"/>
                  <a:cs typeface="Arial" charset="0"/>
                </a:rPr>
              </a:br>
              <a:r>
                <a:rPr lang="en-US" sz="1300" kern="0" dirty="0">
                  <a:solidFill>
                    <a:sysClr val="windowText" lastClr="000000"/>
                  </a:solidFill>
                  <a:latin typeface="Times New Roman" pitchFamily="18" charset="0"/>
                  <a:cs typeface="Arial" charset="0"/>
                </a:rPr>
                <a:t>(supported by flexure housing)</a:t>
              </a:r>
            </a:p>
          </p:txBody>
        </p:sp>
        <p:cxnSp>
          <p:nvCxnSpPr>
            <p:cNvPr id="34" name="Straight Arrow Connector 33"/>
            <p:cNvCxnSpPr/>
            <p:nvPr/>
          </p:nvCxnSpPr>
          <p:spPr>
            <a:xfrm flipH="1" flipV="1">
              <a:off x="5627660" y="3059599"/>
              <a:ext cx="108855" cy="245726"/>
            </a:xfrm>
            <a:prstGeom prst="straightConnector1">
              <a:avLst/>
            </a:prstGeom>
            <a:noFill/>
            <a:ln w="12700" cap="flat" cmpd="sng" algn="ctr">
              <a:solidFill>
                <a:sysClr val="windowText" lastClr="000000">
                  <a:lumMod val="95000"/>
                  <a:lumOff val="5000"/>
                </a:sysClr>
              </a:solidFill>
              <a:prstDash val="solid"/>
              <a:tailEnd type="oval"/>
            </a:ln>
            <a:effectLst/>
          </p:spPr>
        </p:cxnSp>
      </p:grpSp>
      <p:sp>
        <p:nvSpPr>
          <p:cNvPr id="8" name="Title 1"/>
          <p:cNvSpPr txBox="1">
            <a:spLocks/>
          </p:cNvSpPr>
          <p:nvPr/>
        </p:nvSpPr>
        <p:spPr>
          <a:xfrm>
            <a:off x="9" y="4516"/>
            <a:ext cx="7966223" cy="684571"/>
          </a:xfrm>
          <a:prstGeom prst="rect">
            <a:avLst/>
          </a:prstGeom>
        </p:spPr>
        <p:txBody>
          <a:bodyPr vert="horz" lIns="90800" tIns="45403" rIns="90800" bIns="4540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solidFill>
                  <a:srgbClr val="000090"/>
                </a:solidFill>
              </a:rPr>
              <a:t>LBNL </a:t>
            </a:r>
            <a:r>
              <a:rPr lang="en-US" sz="4000" dirty="0" smtClean="0">
                <a:solidFill>
                  <a:srgbClr val="000090"/>
                </a:solidFill>
              </a:rPr>
              <a:t>R-theta actuators</a:t>
            </a:r>
            <a:endParaRPr lang="en-US" sz="4000" dirty="0">
              <a:solidFill>
                <a:srgbClr val="000090"/>
              </a:solidFill>
            </a:endParaRPr>
          </a:p>
        </p:txBody>
      </p:sp>
      <p:sp>
        <p:nvSpPr>
          <p:cNvPr id="11" name="Content Placeholder 2"/>
          <p:cNvSpPr txBox="1">
            <a:spLocks/>
          </p:cNvSpPr>
          <p:nvPr/>
        </p:nvSpPr>
        <p:spPr>
          <a:xfrm>
            <a:off x="435429" y="1071611"/>
            <a:ext cx="7837714" cy="4671715"/>
          </a:xfrm>
          <a:prstGeom prst="rect">
            <a:avLst/>
          </a:prstGeom>
        </p:spPr>
        <p:txBody>
          <a:bodyPr vert="horz" lIns="86120" tIns="43060" rIns="86120" bIns="43060" rtlCol="0">
            <a:normAutofit/>
          </a:bodyPr>
          <a:lstStyle>
            <a:lvl1pPr marL="342900" indent="-3429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2961" indent="-322961" defTabSz="861236">
              <a:defRPr/>
            </a:pPr>
            <a:endParaRPr lang="en-US" dirty="0">
              <a:solidFill>
                <a:sysClr val="windowText" lastClr="000000"/>
              </a:solidFill>
              <a:latin typeface="Calibri"/>
            </a:endParaRPr>
          </a:p>
        </p:txBody>
      </p:sp>
      <p:sp>
        <p:nvSpPr>
          <p:cNvPr id="12" name="Rectangle 11"/>
          <p:cNvSpPr/>
          <p:nvPr/>
        </p:nvSpPr>
        <p:spPr>
          <a:xfrm>
            <a:off x="361515" y="3834981"/>
            <a:ext cx="8286581" cy="2274469"/>
          </a:xfrm>
          <a:prstGeom prst="rect">
            <a:avLst/>
          </a:prstGeom>
        </p:spPr>
        <p:txBody>
          <a:bodyPr wrap="square" lIns="91052" tIns="45529" rIns="91052" bIns="45529">
            <a:spAutoFit/>
          </a:bodyPr>
          <a:lstStyle/>
          <a:p>
            <a:pPr marL="339441" indent="-339441" defTabSz="909167" eaLnBrk="0" fontAlgn="base" hangingPunct="0">
              <a:spcBef>
                <a:spcPct val="20000"/>
              </a:spcBef>
              <a:spcAft>
                <a:spcPct val="0"/>
              </a:spcAft>
              <a:buSzPct val="100000"/>
              <a:buFontTx/>
              <a:buChar char="•"/>
            </a:pPr>
            <a:r>
              <a:rPr lang="en-US" sz="2300" b="1" kern="0" dirty="0">
                <a:solidFill>
                  <a:srgbClr val="00279F"/>
                </a:solidFill>
              </a:rPr>
              <a:t>R-theta fiber positioner uses brushless DC motors.</a:t>
            </a:r>
          </a:p>
          <a:p>
            <a:pPr marL="339441" indent="-339441" defTabSz="909167" eaLnBrk="0" fontAlgn="base" hangingPunct="0">
              <a:spcBef>
                <a:spcPct val="20000"/>
              </a:spcBef>
              <a:spcAft>
                <a:spcPct val="0"/>
              </a:spcAft>
              <a:buSzPct val="100000"/>
              <a:buFontTx/>
              <a:buChar char="•"/>
            </a:pPr>
            <a:r>
              <a:rPr lang="en-US" sz="2300" b="1" kern="0" dirty="0">
                <a:solidFill>
                  <a:srgbClr val="00279F"/>
                </a:solidFill>
              </a:rPr>
              <a:t>Mechanical evolution:</a:t>
            </a:r>
          </a:p>
          <a:p>
            <a:pPr marL="738698" lvl="1" indent="-284115" defTabSz="909167" eaLnBrk="0" fontAlgn="base" hangingPunct="0">
              <a:spcBef>
                <a:spcPct val="20000"/>
              </a:spcBef>
              <a:spcAft>
                <a:spcPct val="0"/>
              </a:spcAft>
              <a:buSzPct val="100000"/>
              <a:buFontTx/>
              <a:buChar char="—"/>
            </a:pPr>
            <a:r>
              <a:rPr lang="en-US" sz="1900" b="1" kern="0" dirty="0">
                <a:solidFill>
                  <a:srgbClr val="00279F"/>
                </a:solidFill>
              </a:rPr>
              <a:t>R-axis driven by cam and lever.</a:t>
            </a:r>
          </a:p>
          <a:p>
            <a:pPr marL="738698" lvl="1" indent="-284115" defTabSz="909167" eaLnBrk="0" fontAlgn="base" hangingPunct="0">
              <a:spcBef>
                <a:spcPct val="20000"/>
              </a:spcBef>
              <a:spcAft>
                <a:spcPct val="0"/>
              </a:spcAft>
              <a:buSzPct val="100000"/>
              <a:buFontTx/>
              <a:buChar char="—"/>
            </a:pPr>
            <a:r>
              <a:rPr lang="en-US" sz="1900" b="1" kern="0" dirty="0">
                <a:solidFill>
                  <a:srgbClr val="00279F"/>
                </a:solidFill>
              </a:rPr>
              <a:t>R-axis driven by cord and spool.</a:t>
            </a:r>
          </a:p>
          <a:p>
            <a:pPr marL="738698" lvl="1" indent="-284115" defTabSz="909167" eaLnBrk="0" fontAlgn="base" hangingPunct="0">
              <a:spcBef>
                <a:spcPct val="20000"/>
              </a:spcBef>
              <a:spcAft>
                <a:spcPct val="0"/>
              </a:spcAft>
              <a:buSzPct val="100000"/>
              <a:buFontTx/>
              <a:buChar char="—"/>
            </a:pPr>
            <a:r>
              <a:rPr lang="en-US" sz="1900" b="1" kern="0" dirty="0">
                <a:solidFill>
                  <a:srgbClr val="00279F"/>
                </a:solidFill>
              </a:rPr>
              <a:t>‘Production’ version with minor mod’s plus rotation hard stops.</a:t>
            </a:r>
          </a:p>
          <a:p>
            <a:pPr marL="738698" lvl="1" indent="-284115" defTabSz="909167" eaLnBrk="0" fontAlgn="base" hangingPunct="0">
              <a:spcBef>
                <a:spcPct val="20000"/>
              </a:spcBef>
              <a:spcAft>
                <a:spcPct val="0"/>
              </a:spcAft>
              <a:buSzPct val="100000"/>
              <a:buFontTx/>
              <a:buChar char="—"/>
            </a:pPr>
            <a:r>
              <a:rPr lang="en-US" sz="1900" b="1" kern="0" dirty="0">
                <a:solidFill>
                  <a:srgbClr val="00279F"/>
                </a:solidFill>
              </a:rPr>
              <a:t>Analog hall sensor (&gt;60 effective counts/rev), best solution.</a:t>
            </a:r>
          </a:p>
        </p:txBody>
      </p:sp>
    </p:spTree>
    <p:extLst>
      <p:ext uri="{BB962C8B-B14F-4D97-AF65-F5344CB8AC3E}">
        <p14:creationId xmlns:p14="http://schemas.microsoft.com/office/powerpoint/2010/main" val="288236036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24802" cy="857250"/>
          </a:xfrm>
        </p:spPr>
        <p:txBody>
          <a:bodyPr/>
          <a:lstStyle/>
          <a:p>
            <a:r>
              <a:rPr lang="en-US" dirty="0" smtClean="0"/>
              <a:t>LBNL </a:t>
            </a:r>
            <a:r>
              <a:rPr lang="en-US" dirty="0" err="1" smtClean="0"/>
              <a:t>th</a:t>
            </a:r>
            <a:r>
              <a:rPr lang="en-US" dirty="0" smtClean="0"/>
              <a:t>-phi: 10.4mm </a:t>
            </a:r>
            <a:r>
              <a:rPr lang="en-US" dirty="0"/>
              <a:t>reference design</a:t>
            </a:r>
          </a:p>
        </p:txBody>
      </p:sp>
      <p:sp>
        <p:nvSpPr>
          <p:cNvPr id="4" name="Slide Number Placeholder 3"/>
          <p:cNvSpPr>
            <a:spLocks noGrp="1"/>
          </p:cNvSpPr>
          <p:nvPr>
            <p:ph type="sldNum" sz="quarter" idx="4294967295"/>
          </p:nvPr>
        </p:nvSpPr>
        <p:spPr>
          <a:xfrm>
            <a:off x="7924802" y="6429377"/>
            <a:ext cx="957943" cy="428625"/>
          </a:xfrm>
          <a:prstGeom prst="rect">
            <a:avLst/>
          </a:prstGeom>
        </p:spPr>
        <p:txBody>
          <a:bodyPr lIns="86493" tIns="43247" rIns="86493" bIns="43247"/>
          <a:lstStyle/>
          <a:p>
            <a:pPr>
              <a:defRPr/>
            </a:pPr>
            <a:fld id="{AF0A9C52-8B53-4C05-9A81-294526E1F03C}" type="slidenum">
              <a:rPr lang="en-US" smtClean="0">
                <a:solidFill>
                  <a:srgbClr val="000000"/>
                </a:solidFill>
              </a:rPr>
              <a:pPr>
                <a:defRPr/>
              </a:pPr>
              <a:t>43</a:t>
            </a:fld>
            <a:endParaRPr lang="en-US" dirty="0">
              <a:solidFill>
                <a:srgbClr val="000000"/>
              </a:solidFill>
            </a:endParaRPr>
          </a:p>
        </p:txBody>
      </p:sp>
      <p:pic>
        <p:nvPicPr>
          <p:cNvPr id="5" name="Picture 2" descr="C:\Users\Bobby\PDMWorks Working Folder\thetaphi 10mm 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51374" y="1145754"/>
            <a:ext cx="8729130" cy="5241257"/>
          </a:xfrm>
          <a:prstGeom prst="rect">
            <a:avLst/>
          </a:prstGeom>
          <a:noFill/>
          <a:extLst>
            <a:ext uri="{909E8E84-426E-40dd-AFC4-6F175D3DCCD1}">
              <a14:hiddenFill xmlns:a14="http://schemas.microsoft.com/office/drawing/2010/main">
                <a:solidFill>
                  <a:srgbClr val="FFFFFF"/>
                </a:solidFill>
              </a14:hiddenFill>
            </a:ext>
          </a:extLst>
        </p:spPr>
      </p:pic>
      <p:sp>
        <p:nvSpPr>
          <p:cNvPr id="6" name="Line Callout 2 (Accent Bar) 5"/>
          <p:cNvSpPr/>
          <p:nvPr/>
        </p:nvSpPr>
        <p:spPr bwMode="auto">
          <a:xfrm flipH="1">
            <a:off x="3285322" y="4217292"/>
            <a:ext cx="1055214" cy="139389"/>
          </a:xfrm>
          <a:prstGeom prst="accentCallout2">
            <a:avLst>
              <a:gd name="adj1" fmla="val 18750"/>
              <a:gd name="adj2" fmla="val -8333"/>
              <a:gd name="adj3" fmla="val 18750"/>
              <a:gd name="adj4" fmla="val -16667"/>
              <a:gd name="adj5" fmla="val -248376"/>
              <a:gd name="adj6" fmla="val -47942"/>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theta stop </a:t>
            </a:r>
          </a:p>
        </p:txBody>
      </p:sp>
      <p:sp>
        <p:nvSpPr>
          <p:cNvPr id="7" name="Line Callout 2 (Accent Bar) 6"/>
          <p:cNvSpPr/>
          <p:nvPr/>
        </p:nvSpPr>
        <p:spPr bwMode="auto">
          <a:xfrm flipH="1">
            <a:off x="2902857" y="3991701"/>
            <a:ext cx="1055214" cy="139389"/>
          </a:xfrm>
          <a:prstGeom prst="accentCallout2">
            <a:avLst>
              <a:gd name="adj1" fmla="val 18750"/>
              <a:gd name="adj2" fmla="val -8333"/>
              <a:gd name="adj3" fmla="val 18750"/>
              <a:gd name="adj4" fmla="val -16667"/>
              <a:gd name="adj5" fmla="val -248376"/>
              <a:gd name="adj6" fmla="val -47942"/>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Al theta coupler</a:t>
            </a:r>
          </a:p>
        </p:txBody>
      </p:sp>
      <p:sp>
        <p:nvSpPr>
          <p:cNvPr id="8" name="Line Callout 2 (Accent Bar) 7"/>
          <p:cNvSpPr/>
          <p:nvPr/>
        </p:nvSpPr>
        <p:spPr bwMode="auto">
          <a:xfrm flipH="1">
            <a:off x="1436150" y="3525477"/>
            <a:ext cx="1466706" cy="223112"/>
          </a:xfrm>
          <a:prstGeom prst="accentCallout2">
            <a:avLst>
              <a:gd name="adj1" fmla="val 18750"/>
              <a:gd name="adj2" fmla="val -8333"/>
              <a:gd name="adj3" fmla="val 18750"/>
              <a:gd name="adj4" fmla="val -16667"/>
              <a:gd name="adj5" fmla="val -187709"/>
              <a:gd name="adj6" fmla="val -36484"/>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stainless steel theta bearing cartridge (threads into focal plate)</a:t>
            </a:r>
          </a:p>
        </p:txBody>
      </p:sp>
      <p:sp>
        <p:nvSpPr>
          <p:cNvPr id="9" name="Line Callout 2 (Accent Bar) 8"/>
          <p:cNvSpPr/>
          <p:nvPr/>
        </p:nvSpPr>
        <p:spPr bwMode="auto">
          <a:xfrm flipH="1">
            <a:off x="251374" y="2903819"/>
            <a:ext cx="1466706" cy="223112"/>
          </a:xfrm>
          <a:prstGeom prst="accentCallout2">
            <a:avLst>
              <a:gd name="adj1" fmla="val 18750"/>
              <a:gd name="adj2" fmla="val -8333"/>
              <a:gd name="adj3" fmla="val 18750"/>
              <a:gd name="adj4" fmla="val -16667"/>
              <a:gd name="adj5" fmla="val -187709"/>
              <a:gd name="adj6" fmla="val -36484"/>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phi gearmotor</a:t>
            </a:r>
          </a:p>
        </p:txBody>
      </p:sp>
      <p:sp>
        <p:nvSpPr>
          <p:cNvPr id="10" name="Line Callout 2 (Accent Bar) 9"/>
          <p:cNvSpPr/>
          <p:nvPr/>
        </p:nvSpPr>
        <p:spPr bwMode="auto">
          <a:xfrm flipH="1">
            <a:off x="3812928" y="4649403"/>
            <a:ext cx="1055214" cy="139389"/>
          </a:xfrm>
          <a:prstGeom prst="accentCallout2">
            <a:avLst>
              <a:gd name="adj1" fmla="val 18750"/>
              <a:gd name="adj2" fmla="val -8333"/>
              <a:gd name="adj3" fmla="val 18750"/>
              <a:gd name="adj4" fmla="val -16667"/>
              <a:gd name="adj5" fmla="val -248376"/>
              <a:gd name="adj6" fmla="val -47942"/>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Al aft cap/theta motor mount</a:t>
            </a:r>
          </a:p>
        </p:txBody>
      </p:sp>
      <p:sp>
        <p:nvSpPr>
          <p:cNvPr id="11" name="Line Callout 2 (Accent Bar) 10"/>
          <p:cNvSpPr/>
          <p:nvPr/>
        </p:nvSpPr>
        <p:spPr bwMode="auto">
          <a:xfrm flipH="1">
            <a:off x="6371518" y="5871635"/>
            <a:ext cx="1055214" cy="139389"/>
          </a:xfrm>
          <a:prstGeom prst="accentCallout2">
            <a:avLst>
              <a:gd name="adj1" fmla="val 18750"/>
              <a:gd name="adj2" fmla="val -8333"/>
              <a:gd name="adj3" fmla="val 18750"/>
              <a:gd name="adj4" fmla="val -16667"/>
              <a:gd name="adj5" fmla="val -248376"/>
              <a:gd name="adj6" fmla="val -47942"/>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electronics board (provided by us)</a:t>
            </a:r>
          </a:p>
        </p:txBody>
      </p:sp>
      <p:sp>
        <p:nvSpPr>
          <p:cNvPr id="12" name="Line Callout 2 (Accent Bar) 11"/>
          <p:cNvSpPr/>
          <p:nvPr/>
        </p:nvSpPr>
        <p:spPr bwMode="auto">
          <a:xfrm flipH="1">
            <a:off x="4790733" y="5032910"/>
            <a:ext cx="1055214" cy="139389"/>
          </a:xfrm>
          <a:prstGeom prst="accentCallout2">
            <a:avLst>
              <a:gd name="adj1" fmla="val 18750"/>
              <a:gd name="adj2" fmla="val -8333"/>
              <a:gd name="adj3" fmla="val 18750"/>
              <a:gd name="adj4" fmla="val -16667"/>
              <a:gd name="adj5" fmla="val -248376"/>
              <a:gd name="adj6" fmla="val -47942"/>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algn="r">
              <a:spcBef>
                <a:spcPct val="0"/>
              </a:spcBef>
              <a:buSzTx/>
              <a:buFontTx/>
              <a:buNone/>
            </a:pPr>
            <a:r>
              <a:rPr lang="en-US" sz="900" dirty="0">
                <a:solidFill>
                  <a:srgbClr val="000000"/>
                </a:solidFill>
                <a:latin typeface="Century Gothic" pitchFamily="34" charset="0"/>
                <a:ea typeface="Tahoma" pitchFamily="34" charset="0"/>
                <a:cs typeface="Tahoma" pitchFamily="34" charset="0"/>
              </a:rPr>
              <a:t>back end of theta gearmotor</a:t>
            </a:r>
          </a:p>
        </p:txBody>
      </p:sp>
      <p:sp>
        <p:nvSpPr>
          <p:cNvPr id="13" name="Line Callout 2 (Accent Bar) 12"/>
          <p:cNvSpPr/>
          <p:nvPr/>
        </p:nvSpPr>
        <p:spPr bwMode="auto">
          <a:xfrm>
            <a:off x="2803346" y="1604040"/>
            <a:ext cx="1009582" cy="266064"/>
          </a:xfrm>
          <a:prstGeom prst="accentCallout2">
            <a:avLst>
              <a:gd name="adj1" fmla="val 18750"/>
              <a:gd name="adj2" fmla="val -8333"/>
              <a:gd name="adj3" fmla="val 18750"/>
              <a:gd name="adj4" fmla="val -16667"/>
              <a:gd name="adj5" fmla="val 201097"/>
              <a:gd name="adj6" fmla="val -61415"/>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defTabSz="864931" eaLnBrk="0" fontAlgn="base" hangingPunct="0">
              <a:spcBef>
                <a:spcPct val="0"/>
              </a:spcBef>
              <a:spcAft>
                <a:spcPct val="0"/>
              </a:spcAft>
            </a:pPr>
            <a:r>
              <a:rPr lang="en-US" sz="900" dirty="0">
                <a:solidFill>
                  <a:schemeClr val="tx1"/>
                </a:solidFill>
                <a:latin typeface="Century Gothic" pitchFamily="34" charset="0"/>
                <a:ea typeface="Tahoma" pitchFamily="34" charset="0"/>
                <a:cs typeface="Tahoma" pitchFamily="34" charset="0"/>
              </a:rPr>
              <a:t>black anodized, Al upper housing</a:t>
            </a:r>
          </a:p>
        </p:txBody>
      </p:sp>
      <p:sp>
        <p:nvSpPr>
          <p:cNvPr id="14" name="Line Callout 2 (Accent Bar) 13"/>
          <p:cNvSpPr/>
          <p:nvPr/>
        </p:nvSpPr>
        <p:spPr bwMode="auto">
          <a:xfrm>
            <a:off x="1460084" y="993279"/>
            <a:ext cx="2497986" cy="266064"/>
          </a:xfrm>
          <a:prstGeom prst="accentCallout2">
            <a:avLst>
              <a:gd name="adj1" fmla="val 18750"/>
              <a:gd name="adj2" fmla="val -8333"/>
              <a:gd name="adj3" fmla="val 18750"/>
              <a:gd name="adj4" fmla="val -16667"/>
              <a:gd name="adj5" fmla="val 121961"/>
              <a:gd name="adj6" fmla="val -37957"/>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defTabSz="864931" eaLnBrk="0" fontAlgn="base" hangingPunct="0">
              <a:spcBef>
                <a:spcPct val="0"/>
              </a:spcBef>
              <a:spcAft>
                <a:spcPct val="0"/>
              </a:spcAft>
            </a:pPr>
            <a:r>
              <a:rPr lang="en-US" sz="900" dirty="0">
                <a:solidFill>
                  <a:schemeClr val="tx1"/>
                </a:solidFill>
                <a:latin typeface="Century Gothic" pitchFamily="34" charset="0"/>
                <a:ea typeface="Tahoma" pitchFamily="34" charset="0"/>
                <a:cs typeface="Tahoma" pitchFamily="34" charset="0"/>
              </a:rPr>
              <a:t>black anodized, Al ferrule holder (prototype configuration)</a:t>
            </a:r>
          </a:p>
        </p:txBody>
      </p:sp>
      <p:sp>
        <p:nvSpPr>
          <p:cNvPr id="15" name="Line Callout 2 (Accent Bar) 14"/>
          <p:cNvSpPr/>
          <p:nvPr/>
        </p:nvSpPr>
        <p:spPr bwMode="auto">
          <a:xfrm>
            <a:off x="1997928" y="1353566"/>
            <a:ext cx="2497986" cy="266064"/>
          </a:xfrm>
          <a:prstGeom prst="accentCallout2">
            <a:avLst>
              <a:gd name="adj1" fmla="val 18750"/>
              <a:gd name="adj2" fmla="val -8333"/>
              <a:gd name="adj3" fmla="val 18750"/>
              <a:gd name="adj4" fmla="val -16667"/>
              <a:gd name="adj5" fmla="val 167182"/>
              <a:gd name="adj6" fmla="val -33370"/>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defTabSz="864931" eaLnBrk="0" fontAlgn="base" hangingPunct="0">
              <a:spcBef>
                <a:spcPct val="0"/>
              </a:spcBef>
              <a:spcAft>
                <a:spcPct val="0"/>
              </a:spcAft>
            </a:pPr>
            <a:r>
              <a:rPr lang="en-US" sz="900" dirty="0">
                <a:solidFill>
                  <a:schemeClr val="tx1"/>
                </a:solidFill>
                <a:latin typeface="Century Gothic" pitchFamily="34" charset="0"/>
                <a:ea typeface="Tahoma" pitchFamily="34" charset="0"/>
                <a:cs typeface="Tahoma" pitchFamily="34" charset="0"/>
              </a:rPr>
              <a:t>stainless steel phi bearing cartridge</a:t>
            </a:r>
          </a:p>
        </p:txBody>
      </p:sp>
      <p:sp>
        <p:nvSpPr>
          <p:cNvPr id="3" name="Content Placeholder 2"/>
          <p:cNvSpPr>
            <a:spLocks noGrp="1"/>
          </p:cNvSpPr>
          <p:nvPr>
            <p:ph idx="1"/>
          </p:nvPr>
        </p:nvSpPr>
        <p:spPr>
          <a:xfrm>
            <a:off x="4615938" y="968384"/>
            <a:ext cx="4364566" cy="2483176"/>
          </a:xfrm>
        </p:spPr>
        <p:txBody>
          <a:bodyPr/>
          <a:lstStyle/>
          <a:p>
            <a:r>
              <a:rPr lang="en-US" dirty="0" smtClean="0"/>
              <a:t>Bonded surfaces are masked from black anodizing, as needed.</a:t>
            </a:r>
            <a:endParaRPr lang="en-US" dirty="0"/>
          </a:p>
        </p:txBody>
      </p:sp>
      <p:sp>
        <p:nvSpPr>
          <p:cNvPr id="16" name="Line Callout 2 (Accent Bar) 15"/>
          <p:cNvSpPr/>
          <p:nvPr/>
        </p:nvSpPr>
        <p:spPr bwMode="auto">
          <a:xfrm>
            <a:off x="5122524" y="2993899"/>
            <a:ext cx="2497986" cy="266064"/>
          </a:xfrm>
          <a:prstGeom prst="accentCallout2">
            <a:avLst>
              <a:gd name="adj1" fmla="val 18750"/>
              <a:gd name="adj2" fmla="val -8333"/>
              <a:gd name="adj3" fmla="val 18750"/>
              <a:gd name="adj4" fmla="val -16667"/>
              <a:gd name="adj5" fmla="val 121961"/>
              <a:gd name="adj6" fmla="val -37957"/>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defTabSz="864931" eaLnBrk="0" fontAlgn="base" hangingPunct="0">
              <a:spcBef>
                <a:spcPct val="0"/>
              </a:spcBef>
              <a:spcAft>
                <a:spcPct val="0"/>
              </a:spcAft>
            </a:pPr>
            <a:r>
              <a:rPr lang="en-US" sz="900" dirty="0">
                <a:solidFill>
                  <a:schemeClr val="tx1"/>
                </a:solidFill>
                <a:latin typeface="Century Gothic" pitchFamily="34" charset="0"/>
                <a:ea typeface="Tahoma" pitchFamily="34" charset="0"/>
                <a:cs typeface="Tahoma" pitchFamily="34" charset="0"/>
              </a:rPr>
              <a:t>stainless steel theta tube (precision tubing)</a:t>
            </a:r>
          </a:p>
        </p:txBody>
      </p:sp>
      <p:sp>
        <p:nvSpPr>
          <p:cNvPr id="17" name="Line Callout 2 (Accent Bar) 16"/>
          <p:cNvSpPr/>
          <p:nvPr/>
        </p:nvSpPr>
        <p:spPr bwMode="auto">
          <a:xfrm>
            <a:off x="5650131" y="3471402"/>
            <a:ext cx="2497986" cy="266064"/>
          </a:xfrm>
          <a:prstGeom prst="accentCallout2">
            <a:avLst>
              <a:gd name="adj1" fmla="val 18750"/>
              <a:gd name="adj2" fmla="val -8333"/>
              <a:gd name="adj3" fmla="val 18750"/>
              <a:gd name="adj4" fmla="val -16667"/>
              <a:gd name="adj5" fmla="val 121961"/>
              <a:gd name="adj6" fmla="val -37957"/>
            </a:avLst>
          </a:prstGeom>
          <a:noFill/>
          <a:ln>
            <a:headEnd type="none" w="med" len="med"/>
            <a:tailEnd type="stealth" w="med" len="lg"/>
          </a:ln>
          <a:effectLst/>
        </p:spPr>
        <p:style>
          <a:lnRef idx="1">
            <a:schemeClr val="dk1"/>
          </a:lnRef>
          <a:fillRef idx="2">
            <a:schemeClr val="dk1"/>
          </a:fillRef>
          <a:effectRef idx="1">
            <a:schemeClr val="dk1"/>
          </a:effectRef>
          <a:fontRef idx="minor">
            <a:schemeClr val="dk1"/>
          </a:fontRef>
        </p:style>
        <p:txBody>
          <a:bodyPr vert="horz" wrap="square" lIns="0" tIns="0" rIns="0" bIns="0" numCol="1" rtlCol="0" anchor="t" anchorCtr="0" compatLnSpc="1">
            <a:prstTxWarp prst="textNoShape">
              <a:avLst/>
            </a:prstTxWarp>
          </a:bodyPr>
          <a:lstStyle/>
          <a:p>
            <a:pPr defTabSz="864931" eaLnBrk="0" fontAlgn="base" hangingPunct="0">
              <a:spcBef>
                <a:spcPct val="0"/>
              </a:spcBef>
              <a:spcAft>
                <a:spcPct val="0"/>
              </a:spcAft>
            </a:pPr>
            <a:r>
              <a:rPr lang="en-US" sz="900" dirty="0">
                <a:solidFill>
                  <a:schemeClr val="tx1"/>
                </a:solidFill>
                <a:latin typeface="Century Gothic" pitchFamily="34" charset="0"/>
                <a:ea typeface="Tahoma" pitchFamily="34" charset="0"/>
                <a:cs typeface="Tahoma" pitchFamily="34" charset="0"/>
              </a:rPr>
              <a:t>openings allow access to thread fiber and phi motor wires through here</a:t>
            </a:r>
          </a:p>
        </p:txBody>
      </p:sp>
    </p:spTree>
    <p:extLst>
      <p:ext uri="{BB962C8B-B14F-4D97-AF65-F5344CB8AC3E}">
        <p14:creationId xmlns:p14="http://schemas.microsoft.com/office/powerpoint/2010/main" val="280432202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013-07-01_LBNL_TH-PHI_Proto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6275" y="1452563"/>
            <a:ext cx="8304213" cy="4667250"/>
          </a:xfrm>
        </p:spPr>
      </p:pic>
    </p:spTree>
    <p:extLst>
      <p:ext uri="{BB962C8B-B14F-4D97-AF65-F5344CB8AC3E}">
        <p14:creationId xmlns:p14="http://schemas.microsoft.com/office/powerpoint/2010/main" val="37894683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349250" y="3119380"/>
            <a:ext cx="7966223" cy="3011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90"/>
                </a:solidFill>
              </a:rPr>
              <a:t>1. LBNL XY performance</a:t>
            </a:r>
            <a:endParaRPr lang="en-US" dirty="0">
              <a:solidFill>
                <a:srgbClr val="000090"/>
              </a:solidFill>
            </a:endParaRPr>
          </a:p>
        </p:txBody>
      </p:sp>
      <p:grpSp>
        <p:nvGrpSpPr>
          <p:cNvPr id="6" name="Group 5"/>
          <p:cNvGrpSpPr/>
          <p:nvPr/>
        </p:nvGrpSpPr>
        <p:grpSpPr>
          <a:xfrm>
            <a:off x="-1440" y="6557938"/>
            <a:ext cx="9144000" cy="307777"/>
            <a:chOff x="-1440" y="6557938"/>
            <a:chExt cx="9144000" cy="307777"/>
          </a:xfrm>
        </p:grpSpPr>
        <p:sp>
          <p:nvSpPr>
            <p:cNvPr id="7" name="TextBox 6"/>
            <p:cNvSpPr txBox="1"/>
            <p:nvPr/>
          </p:nvSpPr>
          <p:spPr>
            <a:xfrm>
              <a:off x="-1440" y="6557938"/>
              <a:ext cx="9144000" cy="307777"/>
            </a:xfrm>
            <a:prstGeom prst="rect">
              <a:avLst/>
            </a:prstGeom>
            <a:noFill/>
          </p:spPr>
          <p:txBody>
            <a:bodyPr wrap="square" rtlCol="0">
              <a:spAutoFit/>
            </a:bodyPr>
            <a:lstStyle/>
            <a:p>
              <a:pPr algn="ctr"/>
              <a:r>
                <a:rPr lang="en-US" sz="1400" dirty="0" smtClean="0">
                  <a:solidFill>
                    <a:schemeClr val="tx1">
                      <a:lumMod val="50000"/>
                      <a:lumOff val="50000"/>
                    </a:schemeClr>
                  </a:solidFill>
                </a:rPr>
                <a:t>Claire Poppett 						Shanghai Collaboration meeting	 					</a:t>
              </a:r>
              <a:fld id="{71435F79-8F6F-BF4E-BB1C-02BAD3A09F1B}" type="slidenum">
                <a:rPr lang="en-US" sz="1400" smtClean="0">
                  <a:solidFill>
                    <a:schemeClr val="tx1">
                      <a:lumMod val="50000"/>
                      <a:lumOff val="50000"/>
                    </a:schemeClr>
                  </a:solidFill>
                </a:rPr>
                <a:pPr algn="ctr"/>
                <a:t>45</a:t>
              </a:fld>
              <a:endParaRPr lang="en-US" sz="1400" dirty="0">
                <a:solidFill>
                  <a:schemeClr val="tx1">
                    <a:lumMod val="50000"/>
                    <a:lumOff val="50000"/>
                  </a:schemeClr>
                </a:solidFill>
              </a:endParaRPr>
            </a:p>
          </p:txBody>
        </p:sp>
        <p:cxnSp>
          <p:nvCxnSpPr>
            <p:cNvPr id="8" name="Straight Connector 7"/>
            <p:cNvCxnSpPr/>
            <p:nvPr/>
          </p:nvCxnSpPr>
          <p:spPr>
            <a:xfrm>
              <a:off x="138540" y="6604118"/>
              <a:ext cx="884381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2189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1" y="4440"/>
            <a:ext cx="7966223" cy="301126"/>
          </a:xfrm>
          <a:prstGeom prst="rect">
            <a:avLst/>
          </a:prstGeom>
        </p:spPr>
        <p:txBody>
          <a:bodyPr vert="horz" lIns="91432" tIns="45716" rIns="91432" bIns="45716"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000090"/>
                </a:solidFill>
              </a:rPr>
              <a:t>LBNL XY testing procedure</a:t>
            </a:r>
          </a:p>
        </p:txBody>
      </p:sp>
      <p:pic>
        <p:nvPicPr>
          <p:cNvPr id="3" name="Picture 2" descr="DSC03294.jpg"/>
          <p:cNvPicPr>
            <a:picLocks noChangeAspect="1"/>
          </p:cNvPicPr>
          <p:nvPr/>
        </p:nvPicPr>
        <p:blipFill rotWithShape="1">
          <a:blip r:embed="rId2">
            <a:extLst>
              <a:ext uri="{28A0092B-C50C-407E-A947-70E740481C1C}">
                <a14:useLocalDpi xmlns:a14="http://schemas.microsoft.com/office/drawing/2010/main" val="0"/>
              </a:ext>
            </a:extLst>
          </a:blip>
          <a:srcRect t="25463" b="4375"/>
          <a:stretch/>
        </p:blipFill>
        <p:spPr>
          <a:xfrm>
            <a:off x="428626" y="1408332"/>
            <a:ext cx="7907095" cy="4160813"/>
          </a:xfrm>
          <a:prstGeom prst="rect">
            <a:avLst/>
          </a:prstGeom>
        </p:spPr>
      </p:pic>
      <p:grpSp>
        <p:nvGrpSpPr>
          <p:cNvPr id="10" name="Group 9"/>
          <p:cNvGrpSpPr/>
          <p:nvPr/>
        </p:nvGrpSpPr>
        <p:grpSpPr>
          <a:xfrm>
            <a:off x="269875" y="603251"/>
            <a:ext cx="2825750" cy="1698625"/>
            <a:chOff x="269875" y="762000"/>
            <a:chExt cx="2825750" cy="2143125"/>
          </a:xfrm>
        </p:grpSpPr>
        <p:sp>
          <p:nvSpPr>
            <p:cNvPr id="4" name="TextBox 3"/>
            <p:cNvSpPr txBox="1"/>
            <p:nvPr/>
          </p:nvSpPr>
          <p:spPr>
            <a:xfrm>
              <a:off x="269875" y="762000"/>
              <a:ext cx="2825750" cy="815464"/>
            </a:xfrm>
            <a:prstGeom prst="rect">
              <a:avLst/>
            </a:prstGeom>
            <a:noFill/>
            <a:ln>
              <a:solidFill>
                <a:srgbClr val="FF0000"/>
              </a:solidFill>
            </a:ln>
          </p:spPr>
          <p:txBody>
            <a:bodyPr wrap="square" rtlCol="0">
              <a:spAutoFit/>
            </a:bodyPr>
            <a:lstStyle/>
            <a:p>
              <a:r>
                <a:rPr lang="en-US" dirty="0" smtClean="0">
                  <a:solidFill>
                    <a:srgbClr val="FF0000"/>
                  </a:solidFill>
                </a:rPr>
                <a:t>SBIG CCD with macro lens and filter</a:t>
              </a:r>
              <a:endParaRPr lang="en-US" dirty="0">
                <a:solidFill>
                  <a:srgbClr val="FF0000"/>
                </a:solidFill>
              </a:endParaRPr>
            </a:p>
          </p:txBody>
        </p:sp>
        <p:cxnSp>
          <p:nvCxnSpPr>
            <p:cNvPr id="6" name="Straight Arrow Connector 5"/>
            <p:cNvCxnSpPr>
              <a:stCxn id="4" idx="2"/>
            </p:cNvCxnSpPr>
            <p:nvPr/>
          </p:nvCxnSpPr>
          <p:spPr>
            <a:xfrm>
              <a:off x="1682750" y="1577464"/>
              <a:ext cx="31750" cy="132766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3895725" y="603250"/>
            <a:ext cx="1819275" cy="2143125"/>
            <a:chOff x="269875" y="762000"/>
            <a:chExt cx="1562100" cy="2365375"/>
          </a:xfrm>
        </p:grpSpPr>
        <p:sp>
          <p:nvSpPr>
            <p:cNvPr id="15" name="TextBox 14"/>
            <p:cNvSpPr txBox="1"/>
            <p:nvPr/>
          </p:nvSpPr>
          <p:spPr>
            <a:xfrm>
              <a:off x="269875" y="762000"/>
              <a:ext cx="1562100" cy="407633"/>
            </a:xfrm>
            <a:prstGeom prst="rect">
              <a:avLst/>
            </a:prstGeom>
            <a:noFill/>
            <a:ln>
              <a:solidFill>
                <a:srgbClr val="FF0000"/>
              </a:solidFill>
            </a:ln>
          </p:spPr>
          <p:txBody>
            <a:bodyPr wrap="square" rtlCol="0">
              <a:spAutoFit/>
            </a:bodyPr>
            <a:lstStyle/>
            <a:p>
              <a:r>
                <a:rPr lang="en-US" dirty="0" smtClean="0">
                  <a:solidFill>
                    <a:srgbClr val="FF0000"/>
                  </a:solidFill>
                </a:rPr>
                <a:t>Test actuator</a:t>
              </a:r>
              <a:endParaRPr lang="en-US" dirty="0">
                <a:solidFill>
                  <a:srgbClr val="FF0000"/>
                </a:solidFill>
              </a:endParaRPr>
            </a:p>
          </p:txBody>
        </p:sp>
        <p:cxnSp>
          <p:nvCxnSpPr>
            <p:cNvPr id="16" name="Straight Arrow Connector 15"/>
            <p:cNvCxnSpPr>
              <a:stCxn id="15" idx="2"/>
            </p:cNvCxnSpPr>
            <p:nvPr/>
          </p:nvCxnSpPr>
          <p:spPr>
            <a:xfrm>
              <a:off x="1050925" y="1169633"/>
              <a:ext cx="781050" cy="195774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6156608" y="682626"/>
            <a:ext cx="1987267" cy="1111250"/>
            <a:chOff x="269875" y="762000"/>
            <a:chExt cx="1987267" cy="1111250"/>
          </a:xfrm>
        </p:grpSpPr>
        <p:sp>
          <p:nvSpPr>
            <p:cNvPr id="20" name="TextBox 19"/>
            <p:cNvSpPr txBox="1"/>
            <p:nvPr/>
          </p:nvSpPr>
          <p:spPr>
            <a:xfrm>
              <a:off x="269875" y="762000"/>
              <a:ext cx="1987267" cy="369332"/>
            </a:xfrm>
            <a:prstGeom prst="rect">
              <a:avLst/>
            </a:prstGeom>
            <a:noFill/>
            <a:ln>
              <a:solidFill>
                <a:srgbClr val="FF0000"/>
              </a:solidFill>
            </a:ln>
          </p:spPr>
          <p:txBody>
            <a:bodyPr wrap="square" rtlCol="0">
              <a:spAutoFit/>
            </a:bodyPr>
            <a:lstStyle/>
            <a:p>
              <a:r>
                <a:rPr lang="en-US" dirty="0" smtClean="0">
                  <a:solidFill>
                    <a:srgbClr val="FF0000"/>
                  </a:solidFill>
                </a:rPr>
                <a:t>Integrating sphere</a:t>
              </a:r>
              <a:endParaRPr lang="en-US" dirty="0">
                <a:solidFill>
                  <a:srgbClr val="FF0000"/>
                </a:solidFill>
              </a:endParaRPr>
            </a:p>
          </p:txBody>
        </p:sp>
        <p:cxnSp>
          <p:nvCxnSpPr>
            <p:cNvPr id="21" name="Straight Arrow Connector 20"/>
            <p:cNvCxnSpPr>
              <a:stCxn id="20" idx="2"/>
            </p:cNvCxnSpPr>
            <p:nvPr/>
          </p:nvCxnSpPr>
          <p:spPr>
            <a:xfrm>
              <a:off x="1263509" y="1131332"/>
              <a:ext cx="676133" cy="7419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344987" y="3379919"/>
            <a:ext cx="1619250" cy="2706634"/>
            <a:chOff x="1058862" y="-1390636"/>
            <a:chExt cx="1619250" cy="2706634"/>
          </a:xfrm>
        </p:grpSpPr>
        <p:sp>
          <p:nvSpPr>
            <p:cNvPr id="25" name="TextBox 24"/>
            <p:cNvSpPr txBox="1"/>
            <p:nvPr/>
          </p:nvSpPr>
          <p:spPr>
            <a:xfrm>
              <a:off x="1058862" y="946666"/>
              <a:ext cx="1619250" cy="369332"/>
            </a:xfrm>
            <a:prstGeom prst="rect">
              <a:avLst/>
            </a:prstGeom>
            <a:noFill/>
            <a:ln>
              <a:solidFill>
                <a:srgbClr val="FF0000"/>
              </a:solidFill>
            </a:ln>
          </p:spPr>
          <p:txBody>
            <a:bodyPr wrap="square" rtlCol="0">
              <a:spAutoFit/>
            </a:bodyPr>
            <a:lstStyle/>
            <a:p>
              <a:r>
                <a:rPr lang="en-US" dirty="0" smtClean="0">
                  <a:solidFill>
                    <a:srgbClr val="FF0000"/>
                  </a:solidFill>
                </a:rPr>
                <a:t>Reference </a:t>
              </a:r>
              <a:r>
                <a:rPr lang="en-US" dirty="0" err="1" smtClean="0">
                  <a:solidFill>
                    <a:srgbClr val="FF0000"/>
                  </a:solidFill>
                </a:rPr>
                <a:t>fibre</a:t>
              </a:r>
              <a:endParaRPr lang="en-US" dirty="0">
                <a:solidFill>
                  <a:srgbClr val="FF0000"/>
                </a:solidFill>
              </a:endParaRPr>
            </a:p>
          </p:txBody>
        </p:sp>
        <p:cxnSp>
          <p:nvCxnSpPr>
            <p:cNvPr id="26" name="Straight Arrow Connector 25"/>
            <p:cNvCxnSpPr>
              <a:stCxn id="25" idx="0"/>
            </p:cNvCxnSpPr>
            <p:nvPr/>
          </p:nvCxnSpPr>
          <p:spPr>
            <a:xfrm flipV="1">
              <a:off x="1868487" y="-1390636"/>
              <a:ext cx="560387" cy="233730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7008813" y="5000626"/>
            <a:ext cx="1326908" cy="1409093"/>
            <a:chOff x="1595438" y="77670"/>
            <a:chExt cx="1326908" cy="1409093"/>
          </a:xfrm>
        </p:grpSpPr>
        <p:sp>
          <p:nvSpPr>
            <p:cNvPr id="31" name="TextBox 30"/>
            <p:cNvSpPr txBox="1"/>
            <p:nvPr/>
          </p:nvSpPr>
          <p:spPr>
            <a:xfrm>
              <a:off x="1595438" y="840432"/>
              <a:ext cx="1326908" cy="646331"/>
            </a:xfrm>
            <a:prstGeom prst="rect">
              <a:avLst/>
            </a:prstGeom>
            <a:noFill/>
            <a:ln>
              <a:solidFill>
                <a:srgbClr val="FF0000"/>
              </a:solidFill>
            </a:ln>
          </p:spPr>
          <p:txBody>
            <a:bodyPr wrap="square" rtlCol="0">
              <a:spAutoFit/>
            </a:bodyPr>
            <a:lstStyle/>
            <a:p>
              <a:r>
                <a:rPr lang="en-US" dirty="0" smtClean="0">
                  <a:solidFill>
                    <a:srgbClr val="FF0000"/>
                  </a:solidFill>
                </a:rPr>
                <a:t>Actuator electronics</a:t>
              </a:r>
              <a:endParaRPr lang="en-US" dirty="0">
                <a:solidFill>
                  <a:srgbClr val="FF0000"/>
                </a:solidFill>
              </a:endParaRPr>
            </a:p>
          </p:txBody>
        </p:sp>
        <p:cxnSp>
          <p:nvCxnSpPr>
            <p:cNvPr id="32" name="Straight Arrow Connector 31"/>
            <p:cNvCxnSpPr>
              <a:stCxn id="31" idx="0"/>
            </p:cNvCxnSpPr>
            <p:nvPr/>
          </p:nvCxnSpPr>
          <p:spPr>
            <a:xfrm flipH="1" flipV="1">
              <a:off x="1857376" y="77670"/>
              <a:ext cx="401516" cy="762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684212" y="4238626"/>
            <a:ext cx="1649413" cy="2035065"/>
            <a:chOff x="1595437" y="-548302"/>
            <a:chExt cx="1649413" cy="2035065"/>
          </a:xfrm>
        </p:grpSpPr>
        <p:sp>
          <p:nvSpPr>
            <p:cNvPr id="40" name="TextBox 39"/>
            <p:cNvSpPr txBox="1"/>
            <p:nvPr/>
          </p:nvSpPr>
          <p:spPr>
            <a:xfrm>
              <a:off x="1595437" y="840432"/>
              <a:ext cx="1649413" cy="646331"/>
            </a:xfrm>
            <a:prstGeom prst="rect">
              <a:avLst/>
            </a:prstGeom>
            <a:noFill/>
            <a:ln>
              <a:solidFill>
                <a:srgbClr val="FF0000"/>
              </a:solidFill>
            </a:ln>
          </p:spPr>
          <p:txBody>
            <a:bodyPr wrap="square" rtlCol="0">
              <a:spAutoFit/>
            </a:bodyPr>
            <a:lstStyle/>
            <a:p>
              <a:r>
                <a:rPr lang="en-US" dirty="0" err="1" smtClean="0">
                  <a:solidFill>
                    <a:srgbClr val="FF0000"/>
                  </a:solidFill>
                </a:rPr>
                <a:t>Fibre</a:t>
              </a:r>
              <a:r>
                <a:rPr lang="en-US" dirty="0" smtClean="0">
                  <a:solidFill>
                    <a:srgbClr val="FF0000"/>
                  </a:solidFill>
                </a:rPr>
                <a:t> fed input light from LED</a:t>
              </a:r>
              <a:endParaRPr lang="en-US" dirty="0">
                <a:solidFill>
                  <a:srgbClr val="FF0000"/>
                </a:solidFill>
              </a:endParaRPr>
            </a:p>
          </p:txBody>
        </p:sp>
        <p:cxnSp>
          <p:nvCxnSpPr>
            <p:cNvPr id="41" name="Straight Arrow Connector 40"/>
            <p:cNvCxnSpPr>
              <a:stCxn id="40" idx="0"/>
            </p:cNvCxnSpPr>
            <p:nvPr/>
          </p:nvCxnSpPr>
          <p:spPr>
            <a:xfrm flipH="1" flipV="1">
              <a:off x="1857376" y="-548302"/>
              <a:ext cx="562768" cy="13887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2093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79752" cy="857250"/>
          </a:xfrm>
        </p:spPr>
        <p:txBody>
          <a:bodyPr>
            <a:normAutofit fontScale="90000"/>
          </a:bodyPr>
          <a:lstStyle/>
          <a:p>
            <a:r>
              <a:rPr lang="en-US" dirty="0" smtClean="0"/>
              <a:t>Testing Mohawk positioning accuracy at LBNL</a:t>
            </a:r>
            <a:endParaRPr lang="en-US" dirty="0"/>
          </a:p>
        </p:txBody>
      </p:sp>
      <p:pic>
        <p:nvPicPr>
          <p:cNvPr id="4" name="Content Placeholder 3" descr="1st_corr.pdf"/>
          <p:cNvPicPr>
            <a:picLocks noGrp="1" noChangeAspect="1"/>
          </p:cNvPicPr>
          <p:nvPr>
            <p:ph idx="1"/>
          </p:nvPr>
        </p:nvPicPr>
        <p:blipFill>
          <a:blip r:embed="rId2">
            <a:extLst>
              <a:ext uri="{28A0092B-C50C-407E-A947-70E740481C1C}">
                <a14:useLocalDpi xmlns:a14="http://schemas.microsoft.com/office/drawing/2010/main" val="0"/>
              </a:ext>
            </a:extLst>
          </a:blip>
          <a:srcRect l="-5257" r="-5257"/>
          <a:stretch>
            <a:fillRect/>
          </a:stretch>
        </p:blipFill>
        <p:spPr/>
      </p:pic>
      <p:sp>
        <p:nvSpPr>
          <p:cNvPr id="3" name="TextBox 2"/>
          <p:cNvSpPr txBox="1"/>
          <p:nvPr/>
        </p:nvSpPr>
        <p:spPr>
          <a:xfrm>
            <a:off x="534737" y="1590842"/>
            <a:ext cx="2138947" cy="707886"/>
          </a:xfrm>
          <a:prstGeom prst="rect">
            <a:avLst/>
          </a:prstGeom>
          <a:solidFill>
            <a:schemeClr val="bg1"/>
          </a:solidFill>
          <a:ln>
            <a:solidFill>
              <a:srgbClr val="FF0000"/>
            </a:solidFill>
          </a:ln>
        </p:spPr>
        <p:txBody>
          <a:bodyPr wrap="square" rtlCol="0">
            <a:spAutoFit/>
          </a:bodyPr>
          <a:lstStyle/>
          <a:p>
            <a:r>
              <a:rPr lang="en-US" sz="2000" dirty="0" smtClean="0">
                <a:solidFill>
                  <a:srgbClr val="FF0000"/>
                </a:solidFill>
              </a:rPr>
              <a:t>1</a:t>
            </a:r>
            <a:r>
              <a:rPr lang="en-US" sz="2000" baseline="30000" dirty="0" smtClean="0">
                <a:solidFill>
                  <a:srgbClr val="FF0000"/>
                </a:solidFill>
              </a:rPr>
              <a:t>st</a:t>
            </a:r>
            <a:r>
              <a:rPr lang="en-US" sz="2000" dirty="0" smtClean="0">
                <a:solidFill>
                  <a:srgbClr val="FF0000"/>
                </a:solidFill>
              </a:rPr>
              <a:t> move</a:t>
            </a:r>
          </a:p>
          <a:p>
            <a:r>
              <a:rPr lang="en-US" sz="2000" dirty="0" err="1" smtClean="0">
                <a:solidFill>
                  <a:srgbClr val="FF0000"/>
                </a:solidFill>
              </a:rPr>
              <a:t>rms</a:t>
            </a:r>
            <a:r>
              <a:rPr lang="en-US" sz="2000" dirty="0" smtClean="0">
                <a:solidFill>
                  <a:srgbClr val="FF0000"/>
                </a:solidFill>
              </a:rPr>
              <a:t> </a:t>
            </a:r>
            <a:r>
              <a:rPr lang="en-US" sz="2000" dirty="0" smtClean="0">
                <a:solidFill>
                  <a:srgbClr val="FF0000"/>
                </a:solidFill>
              </a:rPr>
              <a:t>error = 52um</a:t>
            </a:r>
            <a:endParaRPr lang="en-US" sz="2000" dirty="0">
              <a:solidFill>
                <a:srgbClr val="FF0000"/>
              </a:solidFill>
            </a:endParaRPr>
          </a:p>
        </p:txBody>
      </p:sp>
    </p:spTree>
    <p:extLst>
      <p:ext uri="{BB962C8B-B14F-4D97-AF65-F5344CB8AC3E}">
        <p14:creationId xmlns:p14="http://schemas.microsoft.com/office/powerpoint/2010/main" val="6002116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298" y="968375"/>
            <a:ext cx="7514166" cy="5635625"/>
          </a:xfrm>
        </p:spPr>
      </p:pic>
      <p:sp>
        <p:nvSpPr>
          <p:cNvPr id="5" name="Title 1"/>
          <p:cNvSpPr>
            <a:spLocks noGrp="1"/>
          </p:cNvSpPr>
          <p:nvPr>
            <p:ph type="title"/>
          </p:nvPr>
        </p:nvSpPr>
        <p:spPr>
          <a:xfrm>
            <a:off x="0" y="0"/>
            <a:ext cx="7979752" cy="857250"/>
          </a:xfrm>
        </p:spPr>
        <p:txBody>
          <a:bodyPr>
            <a:normAutofit fontScale="90000"/>
          </a:bodyPr>
          <a:lstStyle/>
          <a:p>
            <a:r>
              <a:rPr lang="en-US" dirty="0" smtClean="0"/>
              <a:t>Testing Mohawk positioning accuracy at LBNL</a:t>
            </a:r>
            <a:endParaRPr lang="en-US" dirty="0"/>
          </a:p>
        </p:txBody>
      </p:sp>
      <p:sp>
        <p:nvSpPr>
          <p:cNvPr id="6" name="TextBox 5"/>
          <p:cNvSpPr txBox="1"/>
          <p:nvPr/>
        </p:nvSpPr>
        <p:spPr>
          <a:xfrm>
            <a:off x="534737" y="1590842"/>
            <a:ext cx="2138947" cy="707886"/>
          </a:xfrm>
          <a:prstGeom prst="rect">
            <a:avLst/>
          </a:prstGeom>
          <a:solidFill>
            <a:schemeClr val="bg1"/>
          </a:solidFill>
          <a:ln>
            <a:solidFill>
              <a:srgbClr val="FF0000"/>
            </a:solidFill>
          </a:ln>
        </p:spPr>
        <p:txBody>
          <a:bodyPr wrap="square" rtlCol="0">
            <a:spAutoFit/>
          </a:bodyPr>
          <a:lstStyle/>
          <a:p>
            <a:r>
              <a:rPr lang="en-US" sz="2000" dirty="0" smtClean="0">
                <a:solidFill>
                  <a:srgbClr val="FF0000"/>
                </a:solidFill>
              </a:rPr>
              <a:t>2</a:t>
            </a:r>
            <a:r>
              <a:rPr lang="en-US" sz="2000" baseline="30000" dirty="0" smtClean="0">
                <a:solidFill>
                  <a:srgbClr val="FF0000"/>
                </a:solidFill>
              </a:rPr>
              <a:t>nd</a:t>
            </a:r>
            <a:r>
              <a:rPr lang="en-US" sz="2000" dirty="0" smtClean="0">
                <a:solidFill>
                  <a:srgbClr val="FF0000"/>
                </a:solidFill>
              </a:rPr>
              <a:t> move</a:t>
            </a:r>
            <a:endParaRPr lang="en-US" sz="2000" dirty="0" smtClean="0">
              <a:solidFill>
                <a:srgbClr val="FF0000"/>
              </a:solidFill>
            </a:endParaRPr>
          </a:p>
          <a:p>
            <a:r>
              <a:rPr lang="en-US" sz="2000" dirty="0" err="1" smtClean="0">
                <a:solidFill>
                  <a:srgbClr val="FF0000"/>
                </a:solidFill>
              </a:rPr>
              <a:t>rms</a:t>
            </a:r>
            <a:r>
              <a:rPr lang="en-US" sz="2000" dirty="0" smtClean="0">
                <a:solidFill>
                  <a:srgbClr val="FF0000"/>
                </a:solidFill>
              </a:rPr>
              <a:t> </a:t>
            </a:r>
            <a:r>
              <a:rPr lang="en-US" sz="2000" dirty="0" smtClean="0">
                <a:solidFill>
                  <a:srgbClr val="FF0000"/>
                </a:solidFill>
              </a:rPr>
              <a:t>error = </a:t>
            </a:r>
            <a:r>
              <a:rPr lang="en-US" sz="2000" dirty="0" smtClean="0">
                <a:solidFill>
                  <a:srgbClr val="FF0000"/>
                </a:solidFill>
              </a:rPr>
              <a:t>23um</a:t>
            </a:r>
            <a:endParaRPr lang="en-US" sz="2000" dirty="0">
              <a:solidFill>
                <a:srgbClr val="FF0000"/>
              </a:solidFill>
            </a:endParaRPr>
          </a:p>
        </p:txBody>
      </p:sp>
    </p:spTree>
    <p:extLst>
      <p:ext uri="{BB962C8B-B14F-4D97-AF65-F5344CB8AC3E}">
        <p14:creationId xmlns:p14="http://schemas.microsoft.com/office/powerpoint/2010/main" val="211634333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298" y="968375"/>
            <a:ext cx="7514165" cy="5635624"/>
          </a:xfrm>
        </p:spPr>
      </p:pic>
      <p:sp>
        <p:nvSpPr>
          <p:cNvPr id="5" name="Title 1"/>
          <p:cNvSpPr>
            <a:spLocks noGrp="1"/>
          </p:cNvSpPr>
          <p:nvPr>
            <p:ph type="title"/>
          </p:nvPr>
        </p:nvSpPr>
        <p:spPr>
          <a:xfrm>
            <a:off x="0" y="0"/>
            <a:ext cx="7979752" cy="857250"/>
          </a:xfrm>
        </p:spPr>
        <p:txBody>
          <a:bodyPr>
            <a:normAutofit fontScale="90000"/>
          </a:bodyPr>
          <a:lstStyle/>
          <a:p>
            <a:r>
              <a:rPr lang="en-US" dirty="0" smtClean="0"/>
              <a:t>Testing Mohawk positioning accuracy at LBNL</a:t>
            </a:r>
            <a:endParaRPr lang="en-US" dirty="0"/>
          </a:p>
        </p:txBody>
      </p:sp>
      <p:sp>
        <p:nvSpPr>
          <p:cNvPr id="6" name="TextBox 5"/>
          <p:cNvSpPr txBox="1"/>
          <p:nvPr/>
        </p:nvSpPr>
        <p:spPr>
          <a:xfrm>
            <a:off x="534737" y="1590842"/>
            <a:ext cx="2138947" cy="707886"/>
          </a:xfrm>
          <a:prstGeom prst="rect">
            <a:avLst/>
          </a:prstGeom>
          <a:solidFill>
            <a:schemeClr val="bg1"/>
          </a:solidFill>
          <a:ln>
            <a:solidFill>
              <a:srgbClr val="FF0000"/>
            </a:solidFill>
          </a:ln>
        </p:spPr>
        <p:txBody>
          <a:bodyPr wrap="square" rtlCol="0">
            <a:spAutoFit/>
          </a:bodyPr>
          <a:lstStyle/>
          <a:p>
            <a:r>
              <a:rPr lang="en-US" sz="2000" dirty="0" smtClean="0">
                <a:solidFill>
                  <a:srgbClr val="FF0000"/>
                </a:solidFill>
              </a:rPr>
              <a:t>10</a:t>
            </a:r>
            <a:r>
              <a:rPr lang="en-US" sz="2000" baseline="30000" dirty="0" smtClean="0">
                <a:solidFill>
                  <a:srgbClr val="FF0000"/>
                </a:solidFill>
              </a:rPr>
              <a:t>th</a:t>
            </a:r>
            <a:r>
              <a:rPr lang="en-US" sz="2000" dirty="0" smtClean="0">
                <a:solidFill>
                  <a:srgbClr val="FF0000"/>
                </a:solidFill>
              </a:rPr>
              <a:t> move</a:t>
            </a:r>
          </a:p>
          <a:p>
            <a:r>
              <a:rPr lang="en-US" sz="2000" dirty="0" err="1" smtClean="0">
                <a:solidFill>
                  <a:srgbClr val="FF0000"/>
                </a:solidFill>
              </a:rPr>
              <a:t>rms</a:t>
            </a:r>
            <a:r>
              <a:rPr lang="en-US" sz="2000" dirty="0" smtClean="0">
                <a:solidFill>
                  <a:srgbClr val="FF0000"/>
                </a:solidFill>
              </a:rPr>
              <a:t> </a:t>
            </a:r>
            <a:r>
              <a:rPr lang="en-US" sz="2000" dirty="0" smtClean="0">
                <a:solidFill>
                  <a:srgbClr val="FF0000"/>
                </a:solidFill>
              </a:rPr>
              <a:t>error = </a:t>
            </a:r>
            <a:r>
              <a:rPr lang="en-US" sz="2000" dirty="0">
                <a:solidFill>
                  <a:srgbClr val="FF0000"/>
                </a:solidFill>
              </a:rPr>
              <a:t>3</a:t>
            </a:r>
            <a:r>
              <a:rPr lang="en-US" sz="2000" dirty="0" smtClean="0">
                <a:solidFill>
                  <a:srgbClr val="FF0000"/>
                </a:solidFill>
              </a:rPr>
              <a:t>um</a:t>
            </a:r>
            <a:endParaRPr lang="en-US" sz="2000" dirty="0">
              <a:solidFill>
                <a:srgbClr val="FF0000"/>
              </a:solidFill>
            </a:endParaRPr>
          </a:p>
        </p:txBody>
      </p:sp>
    </p:spTree>
    <p:extLst>
      <p:ext uri="{BB962C8B-B14F-4D97-AF65-F5344CB8AC3E}">
        <p14:creationId xmlns:p14="http://schemas.microsoft.com/office/powerpoint/2010/main" val="7669891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sz="3200" dirty="0" smtClean="0"/>
              <a:t>DESI </a:t>
            </a:r>
            <a:r>
              <a:rPr lang="en-US" sz="3200" dirty="0"/>
              <a:t>Will Discriminate Between </a:t>
            </a:r>
            <a:br>
              <a:rPr lang="en-US" sz="3200" dirty="0"/>
            </a:br>
            <a:r>
              <a:rPr lang="en-US" sz="3200" dirty="0"/>
              <a:t>Dark Energy Models</a:t>
            </a:r>
          </a:p>
        </p:txBody>
      </p:sp>
      <p:sp>
        <p:nvSpPr>
          <p:cNvPr id="2" name="Slide Number Placeholder 1"/>
          <p:cNvSpPr>
            <a:spLocks noGrp="1"/>
          </p:cNvSpPr>
          <p:nvPr>
            <p:ph type="sldNum" sz="quarter" idx="4"/>
          </p:nvPr>
        </p:nvSpPr>
        <p:spPr>
          <a:xfrm>
            <a:off x="8188035" y="6463356"/>
            <a:ext cx="720790" cy="365125"/>
          </a:xfrm>
          <a:prstGeom prst="rect">
            <a:avLst/>
          </a:prstGeom>
        </p:spPr>
        <p:txBody>
          <a:bodyPr/>
          <a:lstStyle/>
          <a:p>
            <a:fld id="{65787690-E0F8-0446-8CCC-477CE2B8AF54}" type="slidenum">
              <a:rPr lang="en-US" smtClean="0">
                <a:solidFill>
                  <a:srgbClr val="000000"/>
                </a:solidFill>
              </a:rPr>
              <a:pPr/>
              <a:t>5</a:t>
            </a:fld>
            <a:endParaRPr lang="en-US" dirty="0">
              <a:solidFill>
                <a:srgbClr val="000000"/>
              </a:solidFill>
            </a:endParaRPr>
          </a:p>
        </p:txBody>
      </p:sp>
      <p:sp>
        <p:nvSpPr>
          <p:cNvPr id="4" name="TextBox 3"/>
          <p:cNvSpPr txBox="1"/>
          <p:nvPr/>
        </p:nvSpPr>
        <p:spPr>
          <a:xfrm>
            <a:off x="6861729" y="6256047"/>
            <a:ext cx="1428884" cy="369332"/>
          </a:xfrm>
          <a:prstGeom prst="rect">
            <a:avLst/>
          </a:prstGeom>
          <a:noFill/>
        </p:spPr>
        <p:txBody>
          <a:bodyPr wrap="none" rtlCol="0">
            <a:spAutoFit/>
          </a:bodyPr>
          <a:lstStyle/>
          <a:p>
            <a:r>
              <a:rPr lang="en-US" dirty="0">
                <a:solidFill>
                  <a:srgbClr val="000000"/>
                </a:solidFill>
                <a:latin typeface="Times New Roman"/>
              </a:rPr>
              <a:t>CDR Fig. 2.1</a:t>
            </a:r>
          </a:p>
        </p:txBody>
      </p:sp>
      <p:pic>
        <p:nvPicPr>
          <p:cNvPr id="6" name="Picture 5" descr="bin_a_of_t_BAO_DESI-bol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34" y="940776"/>
            <a:ext cx="8180335" cy="5614818"/>
          </a:xfrm>
          <a:prstGeom prst="rect">
            <a:avLst/>
          </a:prstGeom>
        </p:spPr>
      </p:pic>
    </p:spTree>
    <p:extLst>
      <p:ext uri="{BB962C8B-B14F-4D97-AF65-F5344CB8AC3E}">
        <p14:creationId xmlns:p14="http://schemas.microsoft.com/office/powerpoint/2010/main" val="36683460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92581" cy="857250"/>
          </a:xfrm>
        </p:spPr>
        <p:txBody>
          <a:bodyPr/>
          <a:lstStyle/>
          <a:p>
            <a:r>
              <a:rPr lang="en-US" dirty="0"/>
              <a:t>Comparison of positioning accuracy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298" y="968375"/>
            <a:ext cx="7514164" cy="5635623"/>
          </a:xfrm>
        </p:spPr>
      </p:pic>
    </p:spTree>
    <p:extLst>
      <p:ext uri="{BB962C8B-B14F-4D97-AF65-F5344CB8AC3E}">
        <p14:creationId xmlns:p14="http://schemas.microsoft.com/office/powerpoint/2010/main" val="1990228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349250" y="3119380"/>
            <a:ext cx="7966223" cy="30112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90"/>
                </a:solidFill>
              </a:rPr>
              <a:t>2</a:t>
            </a:r>
            <a:r>
              <a:rPr lang="en-US" dirty="0" smtClean="0">
                <a:solidFill>
                  <a:srgbClr val="000090"/>
                </a:solidFill>
              </a:rPr>
              <a:t>. LBNL FRD testing procedure</a:t>
            </a:r>
            <a:endParaRPr lang="en-US" dirty="0">
              <a:solidFill>
                <a:srgbClr val="000090"/>
              </a:solidFill>
            </a:endParaRPr>
          </a:p>
        </p:txBody>
      </p:sp>
      <p:grpSp>
        <p:nvGrpSpPr>
          <p:cNvPr id="6" name="Group 5"/>
          <p:cNvGrpSpPr/>
          <p:nvPr/>
        </p:nvGrpSpPr>
        <p:grpSpPr>
          <a:xfrm>
            <a:off x="-1440" y="6557938"/>
            <a:ext cx="9144000" cy="307777"/>
            <a:chOff x="-1440" y="6557938"/>
            <a:chExt cx="9144000" cy="307777"/>
          </a:xfrm>
        </p:grpSpPr>
        <p:sp>
          <p:nvSpPr>
            <p:cNvPr id="7" name="TextBox 6"/>
            <p:cNvSpPr txBox="1"/>
            <p:nvPr/>
          </p:nvSpPr>
          <p:spPr>
            <a:xfrm>
              <a:off x="-1440" y="6557938"/>
              <a:ext cx="9144000" cy="307777"/>
            </a:xfrm>
            <a:prstGeom prst="rect">
              <a:avLst/>
            </a:prstGeom>
            <a:noFill/>
          </p:spPr>
          <p:txBody>
            <a:bodyPr wrap="square" rtlCol="0">
              <a:spAutoFit/>
            </a:bodyPr>
            <a:lstStyle/>
            <a:p>
              <a:pPr algn="ctr"/>
              <a:r>
                <a:rPr lang="en-US" sz="1400" dirty="0" smtClean="0">
                  <a:solidFill>
                    <a:schemeClr val="tx1">
                      <a:lumMod val="50000"/>
                      <a:lumOff val="50000"/>
                    </a:schemeClr>
                  </a:solidFill>
                </a:rPr>
                <a:t>Claire Poppett 						Shanghai Collaboration meeting	 					</a:t>
              </a:r>
              <a:fld id="{71435F79-8F6F-BF4E-BB1C-02BAD3A09F1B}" type="slidenum">
                <a:rPr lang="en-US" sz="1400" smtClean="0">
                  <a:solidFill>
                    <a:schemeClr val="tx1">
                      <a:lumMod val="50000"/>
                      <a:lumOff val="50000"/>
                    </a:schemeClr>
                  </a:solidFill>
                </a:rPr>
                <a:pPr algn="ctr"/>
                <a:t>51</a:t>
              </a:fld>
              <a:endParaRPr lang="en-US" sz="1400" dirty="0">
                <a:solidFill>
                  <a:schemeClr val="tx1">
                    <a:lumMod val="50000"/>
                    <a:lumOff val="50000"/>
                  </a:schemeClr>
                </a:solidFill>
              </a:endParaRPr>
            </a:p>
          </p:txBody>
        </p:sp>
        <p:cxnSp>
          <p:nvCxnSpPr>
            <p:cNvPr id="8" name="Straight Connector 7"/>
            <p:cNvCxnSpPr/>
            <p:nvPr/>
          </p:nvCxnSpPr>
          <p:spPr>
            <a:xfrm>
              <a:off x="138540" y="6604118"/>
              <a:ext cx="884381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 name="Group 1"/>
          <p:cNvGrpSpPr/>
          <p:nvPr/>
        </p:nvGrpSpPr>
        <p:grpSpPr>
          <a:xfrm>
            <a:off x="635002" y="3224547"/>
            <a:ext cx="8266112" cy="3025775"/>
            <a:chOff x="635002" y="3224547"/>
            <a:chExt cx="8266112" cy="3025775"/>
          </a:xfrm>
        </p:grpSpPr>
        <p:sp>
          <p:nvSpPr>
            <p:cNvPr id="9" name="Can 8"/>
            <p:cNvSpPr/>
            <p:nvPr/>
          </p:nvSpPr>
          <p:spPr bwMode="auto">
            <a:xfrm rot="16200000">
              <a:off x="4180947" y="3224018"/>
              <a:ext cx="1037167" cy="3026833"/>
            </a:xfrm>
            <a:prstGeom prst="can">
              <a:avLst/>
            </a:prstGeom>
            <a:gradFill flip="none" rotWithShape="1">
              <a:gsLst>
                <a:gs pos="0">
                  <a:schemeClr val="bg1"/>
                </a:gs>
                <a:gs pos="100000">
                  <a:srgbClr val="000000"/>
                </a:gs>
                <a:gs pos="99000">
                  <a:srgbClr val="CA6500"/>
                </a:gs>
              </a:gsLst>
              <a:path path="circle">
                <a:fillToRect l="50000" t="50000" r="50000" b="50000"/>
              </a:path>
              <a:tileRect/>
            </a:gradFill>
            <a:ln w="12700" cap="flat" cmpd="sng" algn="ctr">
              <a:solidFill>
                <a:srgbClr val="CA6500"/>
              </a:solidFill>
              <a:prstDash val="solid"/>
              <a:round/>
              <a:headEnd type="none" w="med" len="med"/>
              <a:tailEnd type="none" w="med" len="med"/>
            </a:ln>
            <a:effectLst/>
          </p:spPr>
          <p:txBody>
            <a:bodyPr/>
            <a:lstStyle/>
            <a:p>
              <a:pPr defTabSz="914400" eaLnBrk="0" hangingPunct="0">
                <a:defRPr/>
              </a:pPr>
              <a:endParaRPr lang="en-US" sz="3600">
                <a:latin typeface="Times New Roman" pitchFamily="18" charset="0"/>
              </a:endParaRPr>
            </a:p>
          </p:txBody>
        </p:sp>
        <p:sp>
          <p:nvSpPr>
            <p:cNvPr id="10" name="Isosceles Triangle 5"/>
            <p:cNvSpPr>
              <a:spLocks noChangeArrowheads="1"/>
            </p:cNvSpPr>
            <p:nvPr/>
          </p:nvSpPr>
          <p:spPr bwMode="auto">
            <a:xfrm rot="5400000">
              <a:off x="1471615" y="3403934"/>
              <a:ext cx="1016000" cy="2689225"/>
            </a:xfrm>
            <a:prstGeom prst="triangle">
              <a:avLst>
                <a:gd name="adj" fmla="val 50000"/>
              </a:avLst>
            </a:prstGeom>
            <a:solidFill>
              <a:srgbClr val="FF0000"/>
            </a:solidFill>
            <a:ln w="12700">
              <a:solidFill>
                <a:srgbClr val="FF0000"/>
              </a:solidFill>
              <a:round/>
              <a:headEnd/>
              <a:tailEnd/>
            </a:ln>
          </p:spPr>
          <p:txBody>
            <a:bodyPr/>
            <a:lstStyle/>
            <a:p>
              <a:pPr defTabSz="914400" eaLnBrk="0" hangingPunct="0"/>
              <a:endParaRPr lang="en-US" sz="3600"/>
            </a:p>
          </p:txBody>
        </p:sp>
        <p:sp>
          <p:nvSpPr>
            <p:cNvPr id="11" name="Isosceles Triangle 6"/>
            <p:cNvSpPr>
              <a:spLocks noChangeArrowheads="1"/>
            </p:cNvSpPr>
            <p:nvPr/>
          </p:nvSpPr>
          <p:spPr bwMode="auto">
            <a:xfrm rot="16200000">
              <a:off x="6044408" y="3393616"/>
              <a:ext cx="3025775" cy="2687637"/>
            </a:xfrm>
            <a:prstGeom prst="triangle">
              <a:avLst>
                <a:gd name="adj" fmla="val 50000"/>
              </a:avLst>
            </a:prstGeom>
            <a:solidFill>
              <a:srgbClr val="FF0000"/>
            </a:solidFill>
            <a:ln w="12700">
              <a:solidFill>
                <a:srgbClr val="FF0000"/>
              </a:solidFill>
              <a:round/>
              <a:headEnd/>
              <a:tailEnd/>
            </a:ln>
          </p:spPr>
          <p:txBody>
            <a:bodyPr/>
            <a:lstStyle/>
            <a:p>
              <a:pPr defTabSz="914400" eaLnBrk="0" hangingPunct="0"/>
              <a:endParaRPr lang="en-US" sz="3600"/>
            </a:p>
          </p:txBody>
        </p:sp>
      </p:grpSp>
    </p:spTree>
    <p:extLst>
      <p:ext uri="{BB962C8B-B14F-4D97-AF65-F5344CB8AC3E}">
        <p14:creationId xmlns:p14="http://schemas.microsoft.com/office/powerpoint/2010/main" val="1653619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a:effectLst>
                  <a:outerShdw blurRad="38100" dist="38100" dir="2700000" algn="tl">
                    <a:srgbClr val="DDDDDD"/>
                  </a:outerShdw>
                </a:effectLst>
                <a:latin typeface="Times New Roman" charset="0"/>
                <a:cs typeface="+mj-cs"/>
              </a:rPr>
              <a:t>Experimental Characterization</a:t>
            </a:r>
          </a:p>
        </p:txBody>
      </p:sp>
      <p:pic>
        <p:nvPicPr>
          <p:cNvPr id="1095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45585" y="968871"/>
            <a:ext cx="7849810" cy="5750719"/>
          </a:xfrm>
        </p:spPr>
      </p:pic>
      <p:sp>
        <p:nvSpPr>
          <p:cNvPr id="2" name="Rectangle 1"/>
          <p:cNvSpPr/>
          <p:nvPr/>
        </p:nvSpPr>
        <p:spPr bwMode="auto">
          <a:xfrm>
            <a:off x="4973053" y="3796632"/>
            <a:ext cx="1417052" cy="249989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223456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99999" y="914012"/>
            <a:ext cx="4025774" cy="1182557"/>
            <a:chOff x="534737" y="471536"/>
            <a:chExt cx="8448842" cy="5129832"/>
          </a:xfrm>
        </p:grpSpPr>
        <p:sp>
          <p:nvSpPr>
            <p:cNvPr id="11" name="Can 10"/>
            <p:cNvSpPr/>
            <p:nvPr/>
          </p:nvSpPr>
          <p:spPr>
            <a:xfrm rot="16200000">
              <a:off x="3128212" y="1176421"/>
              <a:ext cx="1537369" cy="3342106"/>
            </a:xfrm>
            <a:prstGeom prst="can">
              <a:avLst/>
            </a:prstGeom>
            <a:solidFill>
              <a:schemeClr val="bg1">
                <a:lumMod val="50000"/>
              </a:schemeClr>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V="1">
              <a:off x="534737" y="3048000"/>
              <a:ext cx="1844842" cy="180473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endCxn id="15" idx="0"/>
            </p:cNvCxnSpPr>
            <p:nvPr/>
          </p:nvCxnSpPr>
          <p:spPr>
            <a:xfrm flipV="1">
              <a:off x="5567950" y="471536"/>
              <a:ext cx="2259260" cy="2402676"/>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11" idx="3"/>
              <a:endCxn id="15" idx="4"/>
            </p:cNvCxnSpPr>
            <p:nvPr/>
          </p:nvCxnSpPr>
          <p:spPr>
            <a:xfrm>
              <a:off x="5567950" y="2847473"/>
              <a:ext cx="2259260" cy="2753895"/>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Donut 14"/>
            <p:cNvSpPr/>
            <p:nvPr/>
          </p:nvSpPr>
          <p:spPr>
            <a:xfrm>
              <a:off x="6670842" y="471536"/>
              <a:ext cx="2312737" cy="5129832"/>
            </a:xfrm>
            <a:prstGeom prst="donu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p:cNvSpPr txBox="1"/>
          <p:nvPr/>
        </p:nvSpPr>
        <p:spPr>
          <a:xfrm>
            <a:off x="12499" y="1237177"/>
            <a:ext cx="2112210" cy="646331"/>
          </a:xfrm>
          <a:prstGeom prst="rect">
            <a:avLst/>
          </a:prstGeom>
          <a:noFill/>
        </p:spPr>
        <p:txBody>
          <a:bodyPr wrap="square" rtlCol="0">
            <a:spAutoFit/>
          </a:bodyPr>
          <a:lstStyle/>
          <a:p>
            <a:r>
              <a:rPr lang="en-US" dirty="0" smtClean="0"/>
              <a:t>Collimated light at input angle</a:t>
            </a:r>
            <a:endParaRPr lang="en-US" dirty="0"/>
          </a:p>
        </p:txBody>
      </p:sp>
      <p:sp>
        <p:nvSpPr>
          <p:cNvPr id="18" name="TextBox 17"/>
          <p:cNvSpPr txBox="1"/>
          <p:nvPr/>
        </p:nvSpPr>
        <p:spPr>
          <a:xfrm>
            <a:off x="5762625" y="914012"/>
            <a:ext cx="3381375" cy="1477328"/>
          </a:xfrm>
          <a:prstGeom prst="rect">
            <a:avLst/>
          </a:prstGeom>
          <a:noFill/>
        </p:spPr>
        <p:txBody>
          <a:bodyPr wrap="square" rtlCol="0">
            <a:spAutoFit/>
          </a:bodyPr>
          <a:lstStyle/>
          <a:p>
            <a:r>
              <a:rPr lang="en-US" dirty="0" smtClean="0"/>
              <a:t>Output light azimuthally scrambled to make donut – radial scrambling is due to FRD so FWHM of donut shows performance</a:t>
            </a:r>
            <a:endParaRPr lang="en-US" dirty="0"/>
          </a:p>
        </p:txBody>
      </p:sp>
      <p:pic>
        <p:nvPicPr>
          <p:cNvPr id="2" name="Picture 1" descr="FRD_collimated.jpg"/>
          <p:cNvPicPr>
            <a:picLocks noChangeAspect="1"/>
          </p:cNvPicPr>
          <p:nvPr/>
        </p:nvPicPr>
        <p:blipFill rotWithShape="1">
          <a:blip r:embed="rId2">
            <a:extLst>
              <a:ext uri="{28A0092B-C50C-407E-A947-70E740481C1C}">
                <a14:useLocalDpi xmlns:a14="http://schemas.microsoft.com/office/drawing/2010/main" val="0"/>
              </a:ext>
            </a:extLst>
          </a:blip>
          <a:srcRect l="2084" t="29861" r="15798"/>
          <a:stretch/>
        </p:blipFill>
        <p:spPr>
          <a:xfrm flipH="1">
            <a:off x="17652999" y="-4328338"/>
            <a:ext cx="22195819" cy="14218463"/>
          </a:xfrm>
          <a:prstGeom prst="rect">
            <a:avLst/>
          </a:prstGeom>
        </p:spPr>
      </p:pic>
      <p:pic>
        <p:nvPicPr>
          <p:cNvPr id="3" name="Picture 2" descr="Screen Shot 2013-03-20 at 4.26.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6" y="2458640"/>
            <a:ext cx="5707480" cy="4209943"/>
          </a:xfrm>
          <a:prstGeom prst="rect">
            <a:avLst/>
          </a:prstGeom>
        </p:spPr>
      </p:pic>
      <p:sp>
        <p:nvSpPr>
          <p:cNvPr id="4" name="Title 3"/>
          <p:cNvSpPr>
            <a:spLocks noGrp="1"/>
          </p:cNvSpPr>
          <p:nvPr>
            <p:ph type="title"/>
          </p:nvPr>
        </p:nvSpPr>
        <p:spPr/>
        <p:txBody>
          <a:bodyPr/>
          <a:lstStyle/>
          <a:p>
            <a:r>
              <a:rPr lang="en-US" dirty="0" smtClean="0"/>
              <a:t>Collimated FRD test</a:t>
            </a:r>
            <a:endParaRPr lang="en-US" dirty="0"/>
          </a:p>
        </p:txBody>
      </p:sp>
    </p:spTree>
    <p:extLst>
      <p:ext uri="{BB962C8B-B14F-4D97-AF65-F5344CB8AC3E}">
        <p14:creationId xmlns:p14="http://schemas.microsoft.com/office/powerpoint/2010/main" val="4067647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40842" cy="857250"/>
          </a:xfrm>
        </p:spPr>
        <p:txBody>
          <a:bodyPr/>
          <a:lstStyle/>
          <a:p>
            <a:r>
              <a:rPr lang="en-US" sz="3200" dirty="0" smtClean="0"/>
              <a:t>Full cone FRD test – injection angle effects</a:t>
            </a:r>
            <a:endParaRPr lang="en-US" sz="3200" dirty="0"/>
          </a:p>
        </p:txBody>
      </p:sp>
      <p:pic>
        <p:nvPicPr>
          <p:cNvPr id="4" name="Content Placeholder 3"/>
          <p:cNvPicPr>
            <a:picLocks noGrp="1"/>
          </p:cNvPicPr>
          <p:nvPr>
            <p:ph idx="1"/>
          </p:nvPr>
        </p:nvPicPr>
        <p:blipFill>
          <a:blip r:embed="rId2" cstate="print"/>
          <a:srcRect l="-1857" r="-1857"/>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410329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1298" y="968375"/>
            <a:ext cx="7514166" cy="5635625"/>
          </a:xfrm>
        </p:spPr>
      </p:pic>
      <p:pic>
        <p:nvPicPr>
          <p:cNvPr id="5" name="Picture 4" descr="Screen Shot 2013-03-20 at 4.26.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736" y="2431336"/>
            <a:ext cx="2992748" cy="2207506"/>
          </a:xfrm>
          <a:prstGeom prst="rect">
            <a:avLst/>
          </a:prstGeom>
        </p:spPr>
      </p:pic>
      <p:sp>
        <p:nvSpPr>
          <p:cNvPr id="6" name="Title 3"/>
          <p:cNvSpPr>
            <a:spLocks noGrp="1"/>
          </p:cNvSpPr>
          <p:nvPr>
            <p:ph type="title"/>
          </p:nvPr>
        </p:nvSpPr>
        <p:spPr>
          <a:xfrm>
            <a:off x="0" y="0"/>
            <a:ext cx="9144000" cy="857250"/>
          </a:xfrm>
        </p:spPr>
        <p:txBody>
          <a:bodyPr/>
          <a:lstStyle/>
          <a:p>
            <a:r>
              <a:rPr lang="en-US" dirty="0" smtClean="0"/>
              <a:t>Collimated FRD test</a:t>
            </a:r>
            <a:endParaRPr lang="en-US" dirty="0"/>
          </a:p>
        </p:txBody>
      </p:sp>
    </p:spTree>
    <p:extLst>
      <p:ext uri="{BB962C8B-B14F-4D97-AF65-F5344CB8AC3E}">
        <p14:creationId xmlns:p14="http://schemas.microsoft.com/office/powerpoint/2010/main" val="225700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967579" cy="857250"/>
          </a:xfrm>
        </p:spPr>
        <p:txBody>
          <a:bodyPr/>
          <a:lstStyle/>
          <a:p>
            <a:r>
              <a:rPr lang="en-US" dirty="0" smtClean="0"/>
              <a:t>FRD over lifetime of </a:t>
            </a:r>
            <a:r>
              <a:rPr lang="en-US" dirty="0" err="1" smtClean="0"/>
              <a:t>th</a:t>
            </a:r>
            <a:r>
              <a:rPr lang="en-US" dirty="0" smtClean="0"/>
              <a:t>-phi positioner</a:t>
            </a:r>
            <a:endParaRPr lang="en-US" dirty="0"/>
          </a:p>
        </p:txBody>
      </p:sp>
      <p:pic>
        <p:nvPicPr>
          <p:cNvPr id="4" name="Content Placeholder 3" descr="boxplot_f_375.pdf"/>
          <p:cNvPicPr>
            <a:picLocks noGrp="1" noChangeAspect="1"/>
          </p:cNvPicPr>
          <p:nvPr>
            <p:ph idx="1"/>
          </p:nvPr>
        </p:nvPicPr>
        <p:blipFill>
          <a:blip r:embed="rId2">
            <a:extLst>
              <a:ext uri="{28A0092B-C50C-407E-A947-70E740481C1C}">
                <a14:useLocalDpi xmlns:a14="http://schemas.microsoft.com/office/drawing/2010/main" val="0"/>
              </a:ext>
            </a:extLst>
          </a:blip>
          <a:srcRect l="-5257" r="-5257"/>
          <a:stretch>
            <a:fillRect/>
          </a:stretch>
        </p:blipFill>
        <p:spPr/>
      </p:pic>
    </p:spTree>
    <p:extLst>
      <p:ext uri="{BB962C8B-B14F-4D97-AF65-F5344CB8AC3E}">
        <p14:creationId xmlns:p14="http://schemas.microsoft.com/office/powerpoint/2010/main" val="2639160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and Conclusions</a:t>
            </a:r>
            <a:endParaRPr lang="en-US" dirty="0"/>
          </a:p>
        </p:txBody>
      </p:sp>
      <p:sp>
        <p:nvSpPr>
          <p:cNvPr id="3" name="Content Placeholder 2"/>
          <p:cNvSpPr>
            <a:spLocks noGrp="1"/>
          </p:cNvSpPr>
          <p:nvPr>
            <p:ph idx="1"/>
          </p:nvPr>
        </p:nvSpPr>
        <p:spPr/>
        <p:txBody>
          <a:bodyPr/>
          <a:lstStyle/>
          <a:p>
            <a:pPr>
              <a:lnSpc>
                <a:spcPct val="200000"/>
              </a:lnSpc>
            </a:pPr>
            <a:r>
              <a:rPr lang="en-US" dirty="0" smtClean="0"/>
              <a:t>Corrector Design is fixed and glass is being ordered</a:t>
            </a:r>
          </a:p>
          <a:p>
            <a:pPr>
              <a:lnSpc>
                <a:spcPct val="200000"/>
              </a:lnSpc>
            </a:pPr>
            <a:r>
              <a:rPr lang="en-US" dirty="0" smtClean="0"/>
              <a:t>Lens manufacture of 1 3-arm spectrograph is underway </a:t>
            </a:r>
          </a:p>
          <a:p>
            <a:pPr lvl="1">
              <a:lnSpc>
                <a:spcPct val="200000"/>
              </a:lnSpc>
            </a:pPr>
            <a:r>
              <a:rPr lang="en-US" dirty="0" smtClean="0"/>
              <a:t>May be used for prototype instrument next year</a:t>
            </a:r>
          </a:p>
          <a:p>
            <a:pPr lvl="1">
              <a:lnSpc>
                <a:spcPct val="200000"/>
              </a:lnSpc>
            </a:pPr>
            <a:r>
              <a:rPr lang="en-US" dirty="0" smtClean="0"/>
              <a:t>Testing of prototype gratings has begun and all gratings meet specifications</a:t>
            </a:r>
          </a:p>
          <a:p>
            <a:pPr>
              <a:lnSpc>
                <a:spcPct val="200000"/>
              </a:lnSpc>
            </a:pPr>
            <a:r>
              <a:rPr lang="en-US" dirty="0" smtClean="0"/>
              <a:t>Identified different technologies for robotic positioners with very little further testing required</a:t>
            </a:r>
          </a:p>
          <a:p>
            <a:pPr lvl="1">
              <a:lnSpc>
                <a:spcPct val="200000"/>
              </a:lnSpc>
            </a:pPr>
            <a:r>
              <a:rPr lang="en-US" dirty="0" smtClean="0"/>
              <a:t>Selection will be made at the end of May</a:t>
            </a:r>
          </a:p>
          <a:p>
            <a:pPr>
              <a:lnSpc>
                <a:spcPct val="200000"/>
              </a:lnSpc>
            </a:pPr>
            <a:endParaRPr lang="en-US" dirty="0"/>
          </a:p>
        </p:txBody>
      </p:sp>
    </p:spTree>
    <p:extLst>
      <p:ext uri="{BB962C8B-B14F-4D97-AF65-F5344CB8AC3E}">
        <p14:creationId xmlns:p14="http://schemas.microsoft.com/office/powerpoint/2010/main" val="3804734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prstGeom prst="rect">
            <a:avLst/>
          </a:prstGeom>
        </p:spPr>
        <p:txBody>
          <a:bodyPr/>
          <a:lstStyle/>
          <a:p>
            <a:fld id="{538A0A4C-22F3-4AD6-8A5A-D0BCDE30C626}" type="slidenum">
              <a:rPr lang="en-US" smtClean="0"/>
              <a:t>58</a:t>
            </a:fld>
            <a:endParaRPr lang="en-US" dirty="0"/>
          </a:p>
        </p:txBody>
      </p:sp>
    </p:spTree>
    <p:extLst>
      <p:ext uri="{BB962C8B-B14F-4D97-AF65-F5344CB8AC3E}">
        <p14:creationId xmlns:p14="http://schemas.microsoft.com/office/powerpoint/2010/main" val="36887579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22230" r="3680"/>
          <a:stretch/>
        </p:blipFill>
        <p:spPr>
          <a:xfrm>
            <a:off x="1071426" y="904439"/>
            <a:ext cx="7240231" cy="5728104"/>
          </a:xfrm>
          <a:prstGeom prst="rect">
            <a:avLst/>
          </a:prstGeom>
        </p:spPr>
      </p:pic>
      <p:sp>
        <p:nvSpPr>
          <p:cNvPr id="2" name="Title 1"/>
          <p:cNvSpPr>
            <a:spLocks noGrp="1"/>
          </p:cNvSpPr>
          <p:nvPr>
            <p:ph type="title"/>
          </p:nvPr>
        </p:nvSpPr>
        <p:spPr/>
        <p:txBody>
          <a:bodyPr/>
          <a:lstStyle/>
          <a:p>
            <a:r>
              <a:rPr lang="en-US" dirty="0"/>
              <a:t>DESI on the Hubble Diagram</a:t>
            </a:r>
          </a:p>
        </p:txBody>
      </p:sp>
      <p:sp>
        <p:nvSpPr>
          <p:cNvPr id="4" name="Slide Number Placeholder 3"/>
          <p:cNvSpPr>
            <a:spLocks noGrp="1"/>
          </p:cNvSpPr>
          <p:nvPr>
            <p:ph type="sldNum" sz="quarter" idx="4"/>
          </p:nvPr>
        </p:nvSpPr>
        <p:spPr>
          <a:xfrm>
            <a:off x="6286500" y="6533250"/>
            <a:ext cx="2133600" cy="365125"/>
          </a:xfrm>
          <a:prstGeom prst="rect">
            <a:avLst/>
          </a:prstGeom>
        </p:spPr>
        <p:txBody>
          <a:bodyPr/>
          <a:lstStyle/>
          <a:p>
            <a:pPr>
              <a:defRPr/>
            </a:pPr>
            <a:fld id="{AF0A9C52-8B53-4C05-9A81-294526E1F03C}" type="slidenum">
              <a:rPr lang="en-US" smtClean="0">
                <a:solidFill>
                  <a:srgbClr val="000000"/>
                </a:solidFill>
              </a:rPr>
              <a:pPr>
                <a:defRPr/>
              </a:pPr>
              <a:t>6</a:t>
            </a:fld>
            <a:endParaRPr lang="en-US" dirty="0">
              <a:solidFill>
                <a:srgbClr val="000000"/>
              </a:solidFill>
            </a:endParaRPr>
          </a:p>
        </p:txBody>
      </p:sp>
      <p:sp>
        <p:nvSpPr>
          <p:cNvPr id="7" name="TextBox 6"/>
          <p:cNvSpPr txBox="1"/>
          <p:nvPr/>
        </p:nvSpPr>
        <p:spPr>
          <a:xfrm rot="16200000">
            <a:off x="-245170" y="3288556"/>
            <a:ext cx="1996059" cy="400110"/>
          </a:xfrm>
          <a:prstGeom prst="rect">
            <a:avLst/>
          </a:prstGeom>
          <a:noFill/>
        </p:spPr>
        <p:txBody>
          <a:bodyPr wrap="none" rtlCol="0">
            <a:spAutoFit/>
          </a:bodyPr>
          <a:lstStyle/>
          <a:p>
            <a:r>
              <a:rPr lang="en-US" sz="2000" dirty="0" smtClean="0">
                <a:latin typeface="+mj-lt"/>
              </a:rPr>
              <a:t>Expansion Rate</a:t>
            </a:r>
            <a:endParaRPr lang="en-US" sz="2000" dirty="0">
              <a:latin typeface="+mj-lt"/>
            </a:endParaRPr>
          </a:p>
        </p:txBody>
      </p:sp>
      <p:sp>
        <p:nvSpPr>
          <p:cNvPr id="19" name="TextBox 18"/>
          <p:cNvSpPr txBox="1"/>
          <p:nvPr/>
        </p:nvSpPr>
        <p:spPr>
          <a:xfrm>
            <a:off x="2107566" y="1429434"/>
            <a:ext cx="4668372" cy="1323439"/>
          </a:xfrm>
          <a:prstGeom prst="rect">
            <a:avLst/>
          </a:prstGeom>
          <a:noFill/>
        </p:spPr>
        <p:txBody>
          <a:bodyPr wrap="square" rtlCol="0">
            <a:spAutoFit/>
          </a:bodyPr>
          <a:lstStyle/>
          <a:p>
            <a:r>
              <a:rPr lang="en-US" sz="2000" dirty="0" smtClean="0">
                <a:latin typeface="+mj-lt"/>
              </a:rPr>
              <a:t>Measure wavelengths of target galaxies spectral features as they are </a:t>
            </a:r>
            <a:r>
              <a:rPr lang="en-US" sz="2000" dirty="0" err="1" smtClean="0">
                <a:latin typeface="+mj-lt"/>
              </a:rPr>
              <a:t>redshifted</a:t>
            </a:r>
            <a:endParaRPr lang="en-US" sz="2000" dirty="0" smtClean="0">
              <a:latin typeface="+mj-lt"/>
            </a:endParaRPr>
          </a:p>
          <a:p>
            <a:endParaRPr lang="en-US" sz="2000" dirty="0" smtClean="0">
              <a:latin typeface="+mj-lt"/>
            </a:endParaRPr>
          </a:p>
          <a:p>
            <a:r>
              <a:rPr lang="el-GR" sz="2000" dirty="0" smtClean="0">
                <a:latin typeface="+mj-lt"/>
              </a:rPr>
              <a:t>Δ</a:t>
            </a:r>
            <a:r>
              <a:rPr lang="en-US" sz="2000" dirty="0" smtClean="0">
                <a:latin typeface="+mj-lt"/>
              </a:rPr>
              <a:t>z = 0.0005•(1+z)  </a:t>
            </a:r>
            <a:r>
              <a:rPr lang="en-US" sz="2000" dirty="0" smtClean="0">
                <a:latin typeface="+mj-lt"/>
                <a:sym typeface="Wingdings" panose="05000000000000000000" pitchFamily="2" charset="2"/>
              </a:rPr>
              <a:t>  </a:t>
            </a:r>
            <a:r>
              <a:rPr lang="el-GR" sz="2000" dirty="0" smtClean="0">
                <a:latin typeface="+mj-lt"/>
                <a:sym typeface="Wingdings" panose="05000000000000000000" pitchFamily="2" charset="2"/>
              </a:rPr>
              <a:t>Δλ</a:t>
            </a:r>
            <a:r>
              <a:rPr lang="en-US" sz="2000" dirty="0" smtClean="0">
                <a:latin typeface="+mj-lt"/>
                <a:sym typeface="Wingdings" panose="05000000000000000000" pitchFamily="2" charset="2"/>
              </a:rPr>
              <a:t> ~ 0.5 Å</a:t>
            </a:r>
            <a:endParaRPr lang="en-US" sz="2000" dirty="0" smtClean="0">
              <a:latin typeface="+mj-lt"/>
            </a:endParaRPr>
          </a:p>
        </p:txBody>
      </p:sp>
    </p:spTree>
    <p:extLst>
      <p:ext uri="{BB962C8B-B14F-4D97-AF65-F5344CB8AC3E}">
        <p14:creationId xmlns:p14="http://schemas.microsoft.com/office/powerpoint/2010/main" val="384606790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2230"/>
          <a:stretch/>
        </p:blipFill>
        <p:spPr>
          <a:xfrm>
            <a:off x="1069848" y="905255"/>
            <a:ext cx="7511686" cy="5724144"/>
          </a:xfrm>
          <a:prstGeom prst="rect">
            <a:avLst/>
          </a:prstGeom>
        </p:spPr>
      </p:pic>
      <p:sp>
        <p:nvSpPr>
          <p:cNvPr id="2" name="Title 1"/>
          <p:cNvSpPr>
            <a:spLocks noGrp="1"/>
          </p:cNvSpPr>
          <p:nvPr>
            <p:ph type="title"/>
          </p:nvPr>
        </p:nvSpPr>
        <p:spPr/>
        <p:txBody>
          <a:bodyPr/>
          <a:lstStyle/>
          <a:p>
            <a:r>
              <a:rPr lang="en-US" dirty="0"/>
              <a:t>LRG </a:t>
            </a:r>
            <a:r>
              <a:rPr lang="en-US" dirty="0" smtClean="0"/>
              <a:t>Targets</a:t>
            </a:r>
            <a:endParaRPr lang="en-US" dirty="0"/>
          </a:p>
        </p:txBody>
      </p:sp>
      <p:sp>
        <p:nvSpPr>
          <p:cNvPr id="4" name="Slide Number Placeholder 3"/>
          <p:cNvSpPr>
            <a:spLocks noGrp="1"/>
          </p:cNvSpPr>
          <p:nvPr>
            <p:ph type="sldNum" sz="quarter" idx="4"/>
          </p:nvPr>
        </p:nvSpPr>
        <p:spPr>
          <a:xfrm>
            <a:off x="6286500" y="6533250"/>
            <a:ext cx="2133600" cy="365125"/>
          </a:xfrm>
          <a:prstGeom prst="rect">
            <a:avLst/>
          </a:prstGeom>
        </p:spPr>
        <p:txBody>
          <a:bodyPr/>
          <a:lstStyle/>
          <a:p>
            <a:pPr>
              <a:defRPr/>
            </a:pPr>
            <a:fld id="{AF0A9C52-8B53-4C05-9A81-294526E1F03C}" type="slidenum">
              <a:rPr lang="en-US" smtClean="0">
                <a:solidFill>
                  <a:srgbClr val="000000"/>
                </a:solidFill>
              </a:rPr>
              <a:pPr>
                <a:defRPr/>
              </a:pPr>
              <a:t>7</a:t>
            </a:fld>
            <a:endParaRPr lang="en-US" dirty="0">
              <a:solidFill>
                <a:srgbClr val="000000"/>
              </a:solidFill>
            </a:endParaRPr>
          </a:p>
        </p:txBody>
      </p:sp>
      <p:sp>
        <p:nvSpPr>
          <p:cNvPr id="7" name="TextBox 6"/>
          <p:cNvSpPr txBox="1"/>
          <p:nvPr/>
        </p:nvSpPr>
        <p:spPr>
          <a:xfrm rot="16200000">
            <a:off x="-245171" y="3288557"/>
            <a:ext cx="1996059" cy="400110"/>
          </a:xfrm>
          <a:prstGeom prst="rect">
            <a:avLst/>
          </a:prstGeom>
          <a:noFill/>
        </p:spPr>
        <p:txBody>
          <a:bodyPr wrap="none" rtlCol="0">
            <a:spAutoFit/>
          </a:bodyPr>
          <a:lstStyle/>
          <a:p>
            <a:r>
              <a:rPr lang="en-US" sz="2000" dirty="0" smtClean="0">
                <a:latin typeface="+mj-lt"/>
              </a:rPr>
              <a:t>Expansion Rate</a:t>
            </a:r>
            <a:endParaRPr lang="en-US" sz="2000" dirty="0">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23" y="1016313"/>
            <a:ext cx="3824290" cy="3291840"/>
          </a:xfrm>
          <a:prstGeom prst="rect">
            <a:avLst/>
          </a:prstGeom>
        </p:spPr>
      </p:pic>
      <p:sp>
        <p:nvSpPr>
          <p:cNvPr id="12" name="TextBox 11"/>
          <p:cNvSpPr txBox="1"/>
          <p:nvPr/>
        </p:nvSpPr>
        <p:spPr>
          <a:xfrm>
            <a:off x="5529290" y="1109960"/>
            <a:ext cx="2634054" cy="923330"/>
          </a:xfrm>
          <a:prstGeom prst="rect">
            <a:avLst/>
          </a:prstGeom>
          <a:noFill/>
        </p:spPr>
        <p:txBody>
          <a:bodyPr wrap="none" rtlCol="0">
            <a:spAutoFit/>
          </a:bodyPr>
          <a:lstStyle>
            <a:defPPr>
              <a:defRPr lang="en-US"/>
            </a:defPPr>
            <a:lvl1pPr>
              <a:defRPr>
                <a:solidFill>
                  <a:srgbClr val="0A02AC"/>
                </a:solidFill>
                <a:latin typeface="+mj-lt"/>
              </a:defRPr>
            </a:lvl1pPr>
          </a:lstStyle>
          <a:p>
            <a:r>
              <a:rPr lang="en-US" dirty="0"/>
              <a:t>Luminous Red Galaxies</a:t>
            </a:r>
          </a:p>
          <a:p>
            <a:r>
              <a:rPr lang="en-US" dirty="0"/>
              <a:t>~4 x 10</a:t>
            </a:r>
            <a:r>
              <a:rPr lang="en-US" baseline="30000" dirty="0"/>
              <a:t>6</a:t>
            </a:r>
            <a:r>
              <a:rPr lang="en-US" dirty="0"/>
              <a:t> goal</a:t>
            </a:r>
          </a:p>
          <a:p>
            <a:r>
              <a:rPr lang="en-US" dirty="0"/>
              <a:t>0.4 &lt; z &lt; 1.0</a:t>
            </a:r>
          </a:p>
        </p:txBody>
      </p:sp>
      <p:cxnSp>
        <p:nvCxnSpPr>
          <p:cNvPr id="14" name="Straight Arrow Connector 13"/>
          <p:cNvCxnSpPr/>
          <p:nvPr/>
        </p:nvCxnSpPr>
        <p:spPr bwMode="auto">
          <a:xfrm>
            <a:off x="3204812" y="2385060"/>
            <a:ext cx="0" cy="277173"/>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0874602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2420"/>
          <a:stretch/>
        </p:blipFill>
        <p:spPr>
          <a:xfrm>
            <a:off x="1069848" y="917288"/>
            <a:ext cx="7530121" cy="5724144"/>
          </a:xfrm>
          <a:prstGeom prst="rect">
            <a:avLst/>
          </a:prstGeom>
        </p:spPr>
      </p:pic>
      <p:sp>
        <p:nvSpPr>
          <p:cNvPr id="6" name="Title 5"/>
          <p:cNvSpPr>
            <a:spLocks noGrp="1"/>
          </p:cNvSpPr>
          <p:nvPr>
            <p:ph type="title"/>
          </p:nvPr>
        </p:nvSpPr>
        <p:spPr/>
        <p:txBody>
          <a:bodyPr/>
          <a:lstStyle/>
          <a:p>
            <a:r>
              <a:rPr lang="en-US" dirty="0"/>
              <a:t>ELG </a:t>
            </a:r>
            <a:r>
              <a:rPr lang="en-US" dirty="0" smtClean="0"/>
              <a:t>Targets</a:t>
            </a:r>
            <a:endParaRPr lang="en-US" dirty="0"/>
          </a:p>
        </p:txBody>
      </p:sp>
      <p:sp>
        <p:nvSpPr>
          <p:cNvPr id="4" name="Slide Number Placeholder 3"/>
          <p:cNvSpPr>
            <a:spLocks noGrp="1"/>
          </p:cNvSpPr>
          <p:nvPr>
            <p:ph type="sldNum" sz="quarter" idx="4"/>
          </p:nvPr>
        </p:nvSpPr>
        <p:spPr>
          <a:xfrm>
            <a:off x="6286500" y="6533250"/>
            <a:ext cx="2133600" cy="365125"/>
          </a:xfrm>
          <a:prstGeom prst="rect">
            <a:avLst/>
          </a:prstGeom>
        </p:spPr>
        <p:txBody>
          <a:bodyPr/>
          <a:lstStyle/>
          <a:p>
            <a:fld id="{AF0A9C52-8B53-4C05-9A81-294526E1F03C}" type="slidenum">
              <a:rPr lang="en-US" smtClean="0"/>
              <a:pPr/>
              <a:t>8</a:t>
            </a:fld>
            <a:endParaRPr lang="en-US" dirty="0"/>
          </a:p>
        </p:txBody>
      </p:sp>
      <p:sp>
        <p:nvSpPr>
          <p:cNvPr id="7" name="TextBox 6"/>
          <p:cNvSpPr txBox="1"/>
          <p:nvPr/>
        </p:nvSpPr>
        <p:spPr>
          <a:xfrm rot="16200000">
            <a:off x="-245170" y="3288556"/>
            <a:ext cx="1996059" cy="400110"/>
          </a:xfrm>
          <a:prstGeom prst="rect">
            <a:avLst/>
          </a:prstGeom>
          <a:noFill/>
        </p:spPr>
        <p:txBody>
          <a:bodyPr wrap="none" rtlCol="0">
            <a:spAutoFit/>
          </a:bodyPr>
          <a:lstStyle/>
          <a:p>
            <a:r>
              <a:rPr lang="en-US" sz="2000" dirty="0" smtClean="0">
                <a:latin typeface="+mj-lt"/>
              </a:rPr>
              <a:t>Expansion Rate</a:t>
            </a:r>
            <a:endParaRPr lang="en-US" sz="2000" dirty="0">
              <a:latin typeface="+mj-lt"/>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897" y="1027562"/>
            <a:ext cx="4014108" cy="3200400"/>
          </a:xfrm>
          <a:prstGeom prst="rect">
            <a:avLst/>
          </a:prstGeom>
        </p:spPr>
      </p:pic>
      <p:sp>
        <p:nvSpPr>
          <p:cNvPr id="20" name="TextBox 19"/>
          <p:cNvSpPr txBox="1"/>
          <p:nvPr/>
        </p:nvSpPr>
        <p:spPr>
          <a:xfrm>
            <a:off x="5634266" y="1122378"/>
            <a:ext cx="2582758" cy="923330"/>
          </a:xfrm>
          <a:prstGeom prst="rect">
            <a:avLst/>
          </a:prstGeom>
          <a:noFill/>
        </p:spPr>
        <p:txBody>
          <a:bodyPr wrap="none" rtlCol="0">
            <a:spAutoFit/>
          </a:bodyPr>
          <a:lstStyle/>
          <a:p>
            <a:r>
              <a:rPr lang="en-US" dirty="0" smtClean="0">
                <a:solidFill>
                  <a:srgbClr val="0A02AC"/>
                </a:solidFill>
                <a:latin typeface="+mj-lt"/>
              </a:rPr>
              <a:t>Emission Line Galaxies</a:t>
            </a:r>
          </a:p>
          <a:p>
            <a:r>
              <a:rPr lang="en-US" dirty="0" smtClean="0">
                <a:solidFill>
                  <a:srgbClr val="0A02AC"/>
                </a:solidFill>
                <a:latin typeface="+mj-lt"/>
              </a:rPr>
              <a:t>~24 </a:t>
            </a:r>
            <a:r>
              <a:rPr lang="en-US" dirty="0">
                <a:solidFill>
                  <a:srgbClr val="0A02AC"/>
                </a:solidFill>
                <a:latin typeface="+mj-lt"/>
              </a:rPr>
              <a:t>x </a:t>
            </a:r>
            <a:r>
              <a:rPr lang="en-US" dirty="0" smtClean="0">
                <a:solidFill>
                  <a:srgbClr val="0A02AC"/>
                </a:solidFill>
                <a:latin typeface="+mj-lt"/>
              </a:rPr>
              <a:t>10</a:t>
            </a:r>
            <a:r>
              <a:rPr lang="en-US" baseline="30000" dirty="0" smtClean="0">
                <a:solidFill>
                  <a:srgbClr val="0A02AC"/>
                </a:solidFill>
                <a:latin typeface="+mj-lt"/>
              </a:rPr>
              <a:t>6</a:t>
            </a:r>
            <a:r>
              <a:rPr lang="en-US" dirty="0" smtClean="0">
                <a:solidFill>
                  <a:srgbClr val="0A02AC"/>
                </a:solidFill>
                <a:latin typeface="+mj-lt"/>
              </a:rPr>
              <a:t> goal</a:t>
            </a:r>
          </a:p>
          <a:p>
            <a:r>
              <a:rPr lang="en-US" dirty="0" smtClean="0">
                <a:solidFill>
                  <a:srgbClr val="0A02AC"/>
                </a:solidFill>
                <a:latin typeface="+mj-lt"/>
              </a:rPr>
              <a:t>0.7 &lt; z &lt; 1.6</a:t>
            </a:r>
          </a:p>
        </p:txBody>
      </p:sp>
      <p:cxnSp>
        <p:nvCxnSpPr>
          <p:cNvPr id="8" name="Straight Arrow Connector 7"/>
          <p:cNvCxnSpPr/>
          <p:nvPr/>
        </p:nvCxnSpPr>
        <p:spPr bwMode="auto">
          <a:xfrm>
            <a:off x="3799289" y="1597460"/>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9" name="Straight Arrow Connector 8"/>
          <p:cNvCxnSpPr/>
          <p:nvPr/>
        </p:nvCxnSpPr>
        <p:spPr bwMode="auto">
          <a:xfrm>
            <a:off x="4404936" y="1602213"/>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24655492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211"/>
          <a:stretch/>
        </p:blipFill>
        <p:spPr>
          <a:xfrm>
            <a:off x="1069848" y="905256"/>
            <a:ext cx="7509881" cy="5724144"/>
          </a:xfrm>
          <a:prstGeom prst="rect">
            <a:avLst/>
          </a:prstGeom>
        </p:spPr>
      </p:pic>
      <p:sp>
        <p:nvSpPr>
          <p:cNvPr id="2" name="Title 1"/>
          <p:cNvSpPr>
            <a:spLocks noGrp="1"/>
          </p:cNvSpPr>
          <p:nvPr>
            <p:ph type="title"/>
          </p:nvPr>
        </p:nvSpPr>
        <p:spPr/>
        <p:txBody>
          <a:bodyPr/>
          <a:lstStyle/>
          <a:p>
            <a:r>
              <a:rPr lang="en-US" dirty="0"/>
              <a:t>QSO </a:t>
            </a:r>
            <a:r>
              <a:rPr lang="en-US" dirty="0" smtClean="0"/>
              <a:t>Targets</a:t>
            </a:r>
            <a:endParaRPr lang="en-US" dirty="0"/>
          </a:p>
        </p:txBody>
      </p:sp>
      <p:sp>
        <p:nvSpPr>
          <p:cNvPr id="4" name="Slide Number Placeholder 3"/>
          <p:cNvSpPr>
            <a:spLocks noGrp="1"/>
          </p:cNvSpPr>
          <p:nvPr>
            <p:ph type="sldNum" sz="quarter" idx="4"/>
          </p:nvPr>
        </p:nvSpPr>
        <p:spPr>
          <a:xfrm>
            <a:off x="6286500" y="6533250"/>
            <a:ext cx="2133600" cy="365125"/>
          </a:xfrm>
          <a:prstGeom prst="rect">
            <a:avLst/>
          </a:prstGeom>
        </p:spPr>
        <p:txBody>
          <a:bodyPr/>
          <a:lstStyle/>
          <a:p>
            <a:pPr>
              <a:defRPr/>
            </a:pPr>
            <a:fld id="{AF0A9C52-8B53-4C05-9A81-294526E1F03C}" type="slidenum">
              <a:rPr lang="en-US" smtClean="0">
                <a:solidFill>
                  <a:srgbClr val="000000"/>
                </a:solidFill>
              </a:rPr>
              <a:pPr>
                <a:defRPr/>
              </a:pPr>
              <a:t>9</a:t>
            </a:fld>
            <a:endParaRPr lang="en-US" dirty="0">
              <a:solidFill>
                <a:srgbClr val="000000"/>
              </a:solidFill>
            </a:endParaRPr>
          </a:p>
        </p:txBody>
      </p:sp>
      <p:sp>
        <p:nvSpPr>
          <p:cNvPr id="7" name="TextBox 6"/>
          <p:cNvSpPr txBox="1"/>
          <p:nvPr/>
        </p:nvSpPr>
        <p:spPr>
          <a:xfrm rot="16200000">
            <a:off x="-245171" y="3288556"/>
            <a:ext cx="1996059" cy="400110"/>
          </a:xfrm>
          <a:prstGeom prst="rect">
            <a:avLst/>
          </a:prstGeom>
          <a:noFill/>
        </p:spPr>
        <p:txBody>
          <a:bodyPr wrap="none" rtlCol="0">
            <a:spAutoFit/>
          </a:bodyPr>
          <a:lstStyle/>
          <a:p>
            <a:r>
              <a:rPr lang="en-US" sz="2000" dirty="0" smtClean="0">
                <a:latin typeface="+mj-lt"/>
              </a:rPr>
              <a:t>Expansion Rate</a:t>
            </a:r>
            <a:endParaRPr lang="en-US" sz="2000" dirty="0">
              <a:latin typeface="+mj-lt"/>
            </a:endParaRPr>
          </a:p>
        </p:txBody>
      </p:sp>
      <p:sp>
        <p:nvSpPr>
          <p:cNvPr id="12" name="TextBox 11"/>
          <p:cNvSpPr txBox="1"/>
          <p:nvPr/>
        </p:nvSpPr>
        <p:spPr>
          <a:xfrm>
            <a:off x="5603037" y="1108741"/>
            <a:ext cx="1774909" cy="923330"/>
          </a:xfrm>
          <a:prstGeom prst="rect">
            <a:avLst/>
          </a:prstGeom>
          <a:noFill/>
        </p:spPr>
        <p:txBody>
          <a:bodyPr wrap="none" rtlCol="0">
            <a:spAutoFit/>
          </a:bodyPr>
          <a:lstStyle/>
          <a:p>
            <a:r>
              <a:rPr lang="en-US" dirty="0" smtClean="0">
                <a:solidFill>
                  <a:srgbClr val="0A02AC"/>
                </a:solidFill>
                <a:latin typeface="+mj-lt"/>
              </a:rPr>
              <a:t>Quasar Tracers</a:t>
            </a:r>
          </a:p>
          <a:p>
            <a:r>
              <a:rPr lang="en-US" dirty="0" smtClean="0">
                <a:solidFill>
                  <a:srgbClr val="0A02AC"/>
                </a:solidFill>
                <a:latin typeface="+mj-lt"/>
              </a:rPr>
              <a:t>~1.6 x 10</a:t>
            </a:r>
            <a:r>
              <a:rPr lang="en-US" baseline="30000" dirty="0" smtClean="0">
                <a:solidFill>
                  <a:srgbClr val="0A02AC"/>
                </a:solidFill>
                <a:latin typeface="+mj-lt"/>
              </a:rPr>
              <a:t>6</a:t>
            </a:r>
            <a:r>
              <a:rPr lang="en-US" dirty="0" smtClean="0">
                <a:solidFill>
                  <a:srgbClr val="0A02AC"/>
                </a:solidFill>
                <a:latin typeface="+mj-lt"/>
              </a:rPr>
              <a:t> goal</a:t>
            </a:r>
          </a:p>
          <a:p>
            <a:r>
              <a:rPr lang="en-US" dirty="0" smtClean="0">
                <a:solidFill>
                  <a:srgbClr val="0A02AC"/>
                </a:solidFill>
                <a:latin typeface="+mj-lt"/>
              </a:rPr>
              <a:t>0.9 &lt; z &lt; 2.2</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921" y="1102210"/>
            <a:ext cx="3846057" cy="3017520"/>
          </a:xfrm>
          <a:prstGeom prst="rect">
            <a:avLst/>
          </a:prstGeom>
        </p:spPr>
      </p:pic>
      <p:cxnSp>
        <p:nvCxnSpPr>
          <p:cNvPr id="14" name="Straight Arrow Connector 13"/>
          <p:cNvCxnSpPr/>
          <p:nvPr/>
        </p:nvCxnSpPr>
        <p:spPr bwMode="auto">
          <a:xfrm>
            <a:off x="3192872" y="1330280"/>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17" name="Straight Arrow Connector 16"/>
          <p:cNvCxnSpPr/>
          <p:nvPr/>
        </p:nvCxnSpPr>
        <p:spPr bwMode="auto">
          <a:xfrm>
            <a:off x="3499864" y="1699134"/>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18" name="Straight Arrow Connector 17"/>
          <p:cNvCxnSpPr/>
          <p:nvPr/>
        </p:nvCxnSpPr>
        <p:spPr bwMode="auto">
          <a:xfrm>
            <a:off x="4025773" y="1931046"/>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19" name="Straight Arrow Connector 18"/>
          <p:cNvCxnSpPr/>
          <p:nvPr/>
        </p:nvCxnSpPr>
        <p:spPr bwMode="auto">
          <a:xfrm>
            <a:off x="4843822" y="2235648"/>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cxnSp>
        <p:nvCxnSpPr>
          <p:cNvPr id="15" name="Straight Arrow Connector 14"/>
          <p:cNvCxnSpPr/>
          <p:nvPr/>
        </p:nvCxnSpPr>
        <p:spPr bwMode="auto">
          <a:xfrm>
            <a:off x="2850749" y="998686"/>
            <a:ext cx="0" cy="250177"/>
          </a:xfrm>
          <a:prstGeom prst="straightConnector1">
            <a:avLst/>
          </a:prstGeom>
          <a:solidFill>
            <a:schemeClr val="accent1"/>
          </a:solidFill>
          <a:ln w="190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4102797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SI">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er_099rv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er_099rv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r_099rv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r_099rv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r_099rv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r_099rv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r_099rv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r_099rv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6018</TotalTime>
  <Words>1620</Words>
  <Application>Microsoft Macintosh PowerPoint</Application>
  <PresentationFormat>On-screen Show (4:3)</PresentationFormat>
  <Paragraphs>354</Paragraphs>
  <Slides>58</Slides>
  <Notes>20</Notes>
  <HiddenSlides>4</HiddenSlides>
  <MMClips>3</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DESI</vt:lpstr>
      <vt:lpstr>PowerPoint Presentation</vt:lpstr>
      <vt:lpstr>Outline</vt:lpstr>
      <vt:lpstr>Outline</vt:lpstr>
      <vt:lpstr>PowerPoint Presentation</vt:lpstr>
      <vt:lpstr>DESI Will Discriminate Between  Dark Energy Models</vt:lpstr>
      <vt:lpstr>DESI on the Hubble Diagram</vt:lpstr>
      <vt:lpstr>LRG Targets</vt:lpstr>
      <vt:lpstr>ELG Targets</vt:lpstr>
      <vt:lpstr>QSO Targets</vt:lpstr>
      <vt:lpstr>Ly-α Forest Targets</vt:lpstr>
      <vt:lpstr>The BAO Distance Ladder</vt:lpstr>
      <vt:lpstr>Outline</vt:lpstr>
      <vt:lpstr>Galaxy image formed at focal surface</vt:lpstr>
      <vt:lpstr>Galaxy image formed at focal surface</vt:lpstr>
      <vt:lpstr>Position fiber to capture galaxy</vt:lpstr>
      <vt:lpstr>Fiber directs galaxy light to Spectrometer</vt:lpstr>
      <vt:lpstr>Elements of DESI System</vt:lpstr>
      <vt:lpstr>Elements of DESI  System</vt:lpstr>
      <vt:lpstr>Elements of DESI  System</vt:lpstr>
      <vt:lpstr>Elements of DESI System</vt:lpstr>
      <vt:lpstr>Elements of DESI System</vt:lpstr>
      <vt:lpstr>Major DESI Hardware</vt:lpstr>
      <vt:lpstr>Atmospheric Dispersion Compensator</vt:lpstr>
      <vt:lpstr>Atmospheric Dispersion Correction</vt:lpstr>
      <vt:lpstr>Prime Focus Corrector</vt:lpstr>
      <vt:lpstr>Focal Plate System</vt:lpstr>
      <vt:lpstr>Fiber System</vt:lpstr>
      <vt:lpstr>Spectrograph</vt:lpstr>
      <vt:lpstr>Spectrograph(cont.)</vt:lpstr>
      <vt:lpstr>Throughput</vt:lpstr>
      <vt:lpstr>Outline</vt:lpstr>
      <vt:lpstr>BOSS plus plate</vt:lpstr>
      <vt:lpstr>BOSS: 1000 fibres DESI: 5000 fibres</vt:lpstr>
      <vt:lpstr>PowerPoint Presentation</vt:lpstr>
      <vt:lpstr>PowerPoint Presentation</vt:lpstr>
      <vt:lpstr>PowerPoint Presentation</vt:lpstr>
      <vt:lpstr>PowerPoint Presentation</vt:lpstr>
      <vt:lpstr>Robotic fiber positioners</vt:lpstr>
      <vt:lpstr>Desired Positioner Characteristics</vt:lpstr>
      <vt:lpstr>Positioner Kinematics</vt:lpstr>
      <vt:lpstr>Positioner Kinematics</vt:lpstr>
      <vt:lpstr>PowerPoint Presentation</vt:lpstr>
      <vt:lpstr>LBNL th-phi: 10.4mm reference design</vt:lpstr>
      <vt:lpstr>PowerPoint Presentation</vt:lpstr>
      <vt:lpstr>PowerPoint Presentation</vt:lpstr>
      <vt:lpstr>PowerPoint Presentation</vt:lpstr>
      <vt:lpstr>Testing Mohawk positioning accuracy at LBNL</vt:lpstr>
      <vt:lpstr>Testing Mohawk positioning accuracy at LBNL</vt:lpstr>
      <vt:lpstr>Testing Mohawk positioning accuracy at LBNL</vt:lpstr>
      <vt:lpstr>Comparison of positioning accuracy</vt:lpstr>
      <vt:lpstr>PowerPoint Presentation</vt:lpstr>
      <vt:lpstr>Experimental Characterization</vt:lpstr>
      <vt:lpstr>Collimated FRD test</vt:lpstr>
      <vt:lpstr>Full cone FRD test – injection angle effects</vt:lpstr>
      <vt:lpstr>Collimated FRD test</vt:lpstr>
      <vt:lpstr>FRD over lifetime of th-phi positioner</vt:lpstr>
      <vt:lpstr>Status and Conclusions</vt:lpstr>
      <vt:lpstr>PowerPoint Presentation</vt:lpstr>
    </vt:vector>
  </TitlesOfParts>
  <Company>Durham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Poppett</dc:creator>
  <cp:lastModifiedBy>Claire Poppett</cp:lastModifiedBy>
  <cp:revision>52</cp:revision>
  <dcterms:created xsi:type="dcterms:W3CDTF">2014-04-21T19:48:54Z</dcterms:created>
  <dcterms:modified xsi:type="dcterms:W3CDTF">2014-04-30T18:53:03Z</dcterms:modified>
</cp:coreProperties>
</file>