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2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27" r:id="rId2"/>
    <p:sldId id="296" r:id="rId3"/>
    <p:sldId id="360" r:id="rId4"/>
    <p:sldId id="428" r:id="rId5"/>
    <p:sldId id="438" r:id="rId6"/>
    <p:sldId id="429" r:id="rId7"/>
    <p:sldId id="300" r:id="rId8"/>
    <p:sldId id="307" r:id="rId9"/>
    <p:sldId id="321" r:id="rId10"/>
    <p:sldId id="328" r:id="rId11"/>
    <p:sldId id="342" r:id="rId12"/>
    <p:sldId id="418" r:id="rId13"/>
    <p:sldId id="406" r:id="rId14"/>
    <p:sldId id="392" r:id="rId15"/>
    <p:sldId id="419" r:id="rId16"/>
    <p:sldId id="430" r:id="rId17"/>
    <p:sldId id="431" r:id="rId18"/>
    <p:sldId id="446" r:id="rId19"/>
    <p:sldId id="415" r:id="rId20"/>
    <p:sldId id="448" r:id="rId21"/>
    <p:sldId id="439" r:id="rId22"/>
    <p:sldId id="443" r:id="rId23"/>
    <p:sldId id="442" r:id="rId24"/>
    <p:sldId id="447" r:id="rId25"/>
    <p:sldId id="441" r:id="rId2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7C7C7C"/>
    <a:srgbClr val="92D050"/>
    <a:srgbClr val="000000"/>
    <a:srgbClr val="7030A0"/>
    <a:srgbClr val="0070C0"/>
    <a:srgbClr val="FF0000"/>
    <a:srgbClr val="00B050"/>
    <a:srgbClr val="06561F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4" autoAdjust="0"/>
    <p:restoredTop sz="76030" autoAdjust="0"/>
  </p:normalViewPr>
  <p:slideViewPr>
    <p:cSldViewPr snapToGrid="0">
      <p:cViewPr varScale="1">
        <p:scale>
          <a:sx n="60" d="100"/>
          <a:sy n="60" d="100"/>
        </p:scale>
        <p:origin x="600" y="48"/>
      </p:cViewPr>
      <p:guideLst>
        <p:guide orient="horz" pos="214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29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4EC56-8E46-498C-9F82-A1E67B00170F}" type="datetimeFigureOut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E617E-3889-48F8-A988-C1F6B731C0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5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3181C0-D1D5-4004-9527-EC5B91036D2F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4471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449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143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513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879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749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28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229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467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84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40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3181C0-D1D5-4004-9527-EC5B91036D2F}" type="slidenum">
              <a:rPr lang="en-US" altLang="zh-CN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3192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617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405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945A2-92B6-4231-83A4-6C25B66FEE1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683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3181C0-D1D5-4004-9527-EC5B91036D2F}" type="slidenum">
              <a:rPr lang="en-US" altLang="zh-CN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06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7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3181C0-D1D5-4004-9527-EC5B91036D2F}" type="slidenum">
              <a:rPr lang="en-US" altLang="zh-CN" smtClean="0"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599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740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7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24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38599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 hasCustomPrompt="1"/>
          </p:nvPr>
        </p:nvSpPr>
        <p:spPr>
          <a:xfrm>
            <a:off x="658700" y="1685678"/>
            <a:ext cx="11162884" cy="4921498"/>
          </a:xfr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58699" y="974277"/>
            <a:ext cx="11162884" cy="5741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7089" y="72429"/>
            <a:ext cx="8443609" cy="78899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4851DC-CD24-4E20-AC43-84D4817493CE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1D1A5-9DB9-47CE-AB47-B90B00FE3C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018836-6699-441E-9BAB-C61FC75AFD5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0BF0B-87F8-415C-BAC5-F65F41346B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22156" y="33340"/>
            <a:ext cx="8345386" cy="788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spcBef>
                <a:spcPct val="0"/>
              </a:spcBef>
              <a:defRPr sz="14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fld id="{90106F6D-FB2C-4A93-B18F-24E90D5C3B62}" type="datetime1">
              <a:rPr lang="zh-CN" altLang="en-US" smtClean="0"/>
              <a:t>2020/8/6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spcBef>
                <a:spcPct val="0"/>
              </a:spcBef>
              <a:defRPr sz="14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71693"/>
            <a:ext cx="2844800" cy="38631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defRPr sz="14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fld id="{20D686B1-6509-4CC6-A0C8-F609EF2537B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766237" y="179388"/>
            <a:ext cx="2853267" cy="681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endParaRPr lang="zh-CN" altLang="en-US" sz="3400" dirty="0">
              <a:solidFill>
                <a:srgbClr val="006600"/>
              </a:solidFill>
              <a:ea typeface="黑体" panose="0201080004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宋体" pitchFamily="2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宋体" pitchFamily="2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宋体" pitchFamily="2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2.jpe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notesSlide" Target="../notesSlides/notesSlide12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39.png"/><Relationship Id="rId10" Type="http://schemas.openxmlformats.org/officeDocument/2006/relationships/image" Target="../media/image36.jpeg"/><Relationship Id="rId4" Type="http://schemas.openxmlformats.org/officeDocument/2006/relationships/image" Target="../media/image33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7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6.png"/><Relationship Id="rId12" Type="http://schemas.openxmlformats.org/officeDocument/2006/relationships/tags" Target="../tags/tag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5.png"/><Relationship Id="rId11" Type="http://schemas.openxmlformats.org/officeDocument/2006/relationships/image" Target="../media/image5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240.png"/><Relationship Id="rId5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46868" r="117" b="12751"/>
          <a:stretch>
            <a:fillRect/>
          </a:stretch>
        </p:blipFill>
        <p:spPr>
          <a:xfrm>
            <a:off x="-61653" y="0"/>
            <a:ext cx="12253653" cy="6858004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reflection endPos="65000" dist="50800" dir="5400000" sy="-100000" algn="bl" rotWithShape="0"/>
          </a:effec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ECBD76-9D2A-47BE-9393-666C551F29CB}" type="slidenum">
              <a:rPr lang="en-US" altLang="zh-CN" smtClean="0"/>
              <a:t>1</a:t>
            </a:fld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1469984" y="1071376"/>
            <a:ext cx="9565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atin typeface="+mj-lt"/>
                <a:ea typeface="Cambria Math" panose="02040503050406030204" pitchFamily="18" charset="0"/>
              </a:rPr>
              <a:t>PandaX</a:t>
            </a:r>
            <a:r>
              <a:rPr lang="en-US" altLang="zh-CN" sz="4000" dirty="0">
                <a:latin typeface="+mj-lt"/>
                <a:ea typeface="Cambria Math" panose="02040503050406030204" pitchFamily="18" charset="0"/>
              </a:rPr>
              <a:t>-III, Investigation of possible features for the classification of signal and background with CNN</a:t>
            </a:r>
            <a:endParaRPr lang="zh-CN" altLang="en-US" sz="4000" dirty="0">
              <a:latin typeface="+mj-lt"/>
              <a:ea typeface="华文隶书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36822" y="3228864"/>
            <a:ext cx="98989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0" dirty="0" err="1">
                <a:latin typeface="+mj-lt"/>
                <a:ea typeface="Cambria Math" panose="02040503050406030204" pitchFamily="18" charset="0"/>
              </a:rPr>
              <a:t>Shangning</a:t>
            </a:r>
            <a:r>
              <a:rPr lang="en-US" altLang="zh-CN" b="0" dirty="0">
                <a:latin typeface="+mj-lt"/>
                <a:ea typeface="Cambria Math" panose="02040503050406030204" pitchFamily="18" charset="0"/>
              </a:rPr>
              <a:t> XIA, </a:t>
            </a:r>
            <a:r>
              <a:rPr lang="en-US" altLang="zh-CN" b="0" dirty="0" err="1">
                <a:latin typeface="+mj-lt"/>
                <a:ea typeface="Cambria Math" panose="02040503050406030204" pitchFamily="18" charset="0"/>
              </a:rPr>
              <a:t>Suizhi</a:t>
            </a:r>
            <a:r>
              <a:rPr lang="en-US" altLang="zh-CN" b="0" dirty="0">
                <a:latin typeface="+mj-lt"/>
                <a:ea typeface="Cambria Math" panose="02040503050406030204" pitchFamily="18" charset="0"/>
              </a:rPr>
              <a:t> HUANG, </a:t>
            </a:r>
            <a:r>
              <a:rPr lang="en-US" altLang="zh-CN" b="0" dirty="0" err="1">
                <a:latin typeface="+mj-lt"/>
                <a:ea typeface="Cambria Math" panose="02040503050406030204" pitchFamily="18" charset="0"/>
              </a:rPr>
              <a:t>Xun</a:t>
            </a:r>
            <a:r>
              <a:rPr lang="en-US" altLang="zh-CN" b="0" dirty="0">
                <a:latin typeface="+mj-lt"/>
                <a:ea typeface="Cambria Math" panose="02040503050406030204" pitchFamily="18" charset="0"/>
              </a:rPr>
              <a:t> CHEN and </a:t>
            </a:r>
            <a:r>
              <a:rPr lang="en-US" altLang="zh-CN" b="0" dirty="0" err="1">
                <a:latin typeface="+mj-lt"/>
                <a:ea typeface="Cambria Math" panose="02040503050406030204" pitchFamily="18" charset="0"/>
              </a:rPr>
              <a:t>Shaobo</a:t>
            </a:r>
            <a:r>
              <a:rPr lang="en-US" altLang="zh-CN" b="0" dirty="0">
                <a:latin typeface="+mj-lt"/>
                <a:ea typeface="Cambria Math" panose="02040503050406030204" pitchFamily="18" charset="0"/>
              </a:rPr>
              <a:t> WANG</a:t>
            </a:r>
          </a:p>
          <a:p>
            <a:pPr algn="ctr"/>
            <a:endParaRPr lang="en-US" altLang="zh-CN" b="0" dirty="0">
              <a:latin typeface="+mj-lt"/>
              <a:ea typeface="Cambria Math" panose="02040503050406030204" pitchFamily="18" charset="0"/>
            </a:endParaRPr>
          </a:p>
          <a:p>
            <a:pPr algn="ctr"/>
            <a:r>
              <a:rPr lang="en-US" altLang="zh-CN" sz="2800" b="0" dirty="0">
                <a:latin typeface="+mj-lt"/>
                <a:ea typeface="Cambria Math" panose="02040503050406030204" pitchFamily="18" charset="0"/>
              </a:rPr>
              <a:t>2020-08-06</a:t>
            </a:r>
          </a:p>
          <a:p>
            <a:pPr algn="ctr"/>
            <a:endParaRPr lang="en-US" altLang="zh-CN" b="0" dirty="0">
              <a:latin typeface="+mj-lt"/>
              <a:ea typeface="Cambria Math" panose="02040503050406030204" pitchFamily="18" charset="0"/>
            </a:endParaRPr>
          </a:p>
          <a:p>
            <a:pPr algn="ctr"/>
            <a:r>
              <a:rPr lang="en-US" altLang="zh-CN" b="0" dirty="0">
                <a:latin typeface="+mj-lt"/>
                <a:ea typeface="Cambria Math" panose="02040503050406030204" pitchFamily="18" charset="0"/>
              </a:rPr>
              <a:t>Shanghai Jiao Tong University, China</a:t>
            </a:r>
          </a:p>
          <a:p>
            <a:pPr algn="ctr"/>
            <a:endParaRPr lang="en-US" altLang="zh-CN" sz="2000" dirty="0">
              <a:latin typeface="+mj-lt"/>
              <a:ea typeface="Cambria Math" panose="02040503050406030204" pitchFamily="18" charset="0"/>
            </a:endParaRPr>
          </a:p>
          <a:p>
            <a:pPr algn="ctr"/>
            <a:r>
              <a:rPr lang="en-US" altLang="zh-CN" dirty="0">
                <a:latin typeface="+mj-lt"/>
                <a:ea typeface="Cambria Math" panose="02040503050406030204" pitchFamily="18" charset="0"/>
              </a:rPr>
              <a:t>On behalf of the </a:t>
            </a:r>
            <a:r>
              <a:rPr lang="en-US" altLang="zh-CN" dirty="0" err="1">
                <a:latin typeface="+mj-lt"/>
                <a:ea typeface="Cambria Math" panose="02040503050406030204" pitchFamily="18" charset="0"/>
              </a:rPr>
              <a:t>PandaX</a:t>
            </a:r>
            <a:r>
              <a:rPr lang="en-US" altLang="zh-CN" dirty="0">
                <a:latin typeface="+mj-lt"/>
                <a:ea typeface="Cambria Math" panose="02040503050406030204" pitchFamily="18" charset="0"/>
              </a:rPr>
              <a:t>-III collaboration</a:t>
            </a:r>
          </a:p>
          <a:p>
            <a:pPr algn="ctr"/>
            <a:endParaRPr lang="en-US" altLang="zh-CN" b="0" dirty="0">
              <a:latin typeface="+mj-lt"/>
              <a:ea typeface="Cambria Math" panose="02040503050406030204" pitchFamily="18" charset="0"/>
            </a:endParaRPr>
          </a:p>
          <a:p>
            <a:pPr algn="ctr"/>
            <a:endParaRPr lang="en-US" altLang="zh-CN" b="0" dirty="0">
              <a:latin typeface="+mj-lt"/>
              <a:ea typeface="Cambria Math" panose="02040503050406030204" pitchFamily="18" charset="0"/>
            </a:endParaRPr>
          </a:p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6073" y="5963861"/>
            <a:ext cx="122536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rgbClr val="00B0F0"/>
                </a:solidFill>
                <a:latin typeface="Palace Script MT" panose="030303020206070C0B05" pitchFamily="66" charset="0"/>
              </a:rPr>
              <a:t>DANCE Machine Learning Workshop 2020</a:t>
            </a:r>
          </a:p>
          <a:p>
            <a:r>
              <a:rPr lang="en-US" altLang="zh-CN" sz="2000" dirty="0">
                <a:solidFill>
                  <a:srgbClr val="00B0F0"/>
                </a:solidFill>
                <a:latin typeface="Palace Script MT" panose="030303020206070C0B05" pitchFamily="66" charset="0"/>
              </a:rPr>
              <a:t> </a:t>
            </a:r>
            <a:endParaRPr lang="zh-CN" altLang="en-US" sz="2000" dirty="0">
              <a:solidFill>
                <a:srgbClr val="00B0F0"/>
              </a:solidFill>
              <a:latin typeface="Palace Script MT" panose="030303020206070C0B05" pitchFamily="66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5D35945-C1AC-5547-A2DB-54FFA06C2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3" y="122994"/>
            <a:ext cx="2222500" cy="76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C5B0DA1-5326-0D43-9FD6-AE5925631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016" y="48081"/>
            <a:ext cx="1270000" cy="128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/>
        </p:nvSpPr>
        <p:spPr>
          <a:xfrm>
            <a:off x="372745" y="775461"/>
            <a:ext cx="11252327" cy="4942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0075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F850156-ABAA-5048-AE3A-C5EABA0532CA}"/>
              </a:ext>
            </a:extLst>
          </p:cNvPr>
          <p:cNvSpPr txBox="1"/>
          <p:nvPr/>
        </p:nvSpPr>
        <p:spPr>
          <a:xfrm>
            <a:off x="4054305" y="2892811"/>
            <a:ext cx="3889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>
                <a:solidFill>
                  <a:schemeClr val="accent2"/>
                </a:solidFill>
                <a:latin typeface="+mj-lt"/>
              </a:rPr>
              <a:t>Features</a:t>
            </a:r>
            <a:r>
              <a:rPr kumimoji="1" lang="zh-CN" altLang="en-US" sz="4000" dirty="0">
                <a:solidFill>
                  <a:schemeClr val="accent2"/>
                </a:solidFill>
                <a:latin typeface="+mj-lt"/>
              </a:rPr>
              <a:t> </a:t>
            </a:r>
            <a:r>
              <a:rPr kumimoji="1" lang="en-US" altLang="zh-CN" sz="4000" dirty="0">
                <a:solidFill>
                  <a:schemeClr val="accent2"/>
                </a:solidFill>
                <a:latin typeface="+mj-lt"/>
              </a:rPr>
              <a:t>Study</a:t>
            </a:r>
            <a:endParaRPr kumimoji="1" lang="zh-CN" alt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1E3BEFE9-39D2-4B43-B8F4-4F58E73882C3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10</a:t>
            </a:fld>
            <a:endParaRPr lang="zh-CN" altLang="en-US" sz="1400" b="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93BFB9E-055B-4BEF-B392-74AB22DB6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1468" y="1195043"/>
            <a:ext cx="3076483" cy="2709881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41702" r="8295" b="-1"/>
          <a:stretch/>
        </p:blipFill>
        <p:spPr>
          <a:xfrm>
            <a:off x="-4343" y="3799963"/>
            <a:ext cx="12149328" cy="2644360"/>
          </a:xfrm>
        </p:spPr>
      </p:pic>
      <p:sp>
        <p:nvSpPr>
          <p:cNvPr id="59" name="内容占位符 2"/>
          <p:cNvSpPr>
            <a:spLocks noGrp="1"/>
          </p:cNvSpPr>
          <p:nvPr/>
        </p:nvSpPr>
        <p:spPr>
          <a:xfrm>
            <a:off x="0" y="796699"/>
            <a:ext cx="5918327" cy="126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ea typeface="Cambria Math" panose="02040503050406030204" pitchFamily="18" charset="0"/>
              </a:rPr>
              <a:t>Stem_activation (first layer)</a:t>
            </a:r>
          </a:p>
          <a:p>
            <a:pPr marL="10858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ea typeface="Cambria Math" panose="02040503050406030204" pitchFamily="18" charset="0"/>
              </a:rPr>
              <a:t>Channel detector</a:t>
            </a:r>
          </a:p>
          <a:p>
            <a:pPr marL="1514475" lvl="4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FF0000"/>
                </a:solidFill>
                <a:ea typeface="Cambria Math" panose="02040503050406030204" pitchFamily="18" charset="0"/>
              </a:rPr>
              <a:t>XZ plane</a:t>
            </a:r>
            <a:r>
              <a:rPr lang="zh-CN" altLang="en-US" sz="1400" dirty="0">
                <a:solidFill>
                  <a:srgbClr val="FF0000"/>
                </a:solidFill>
                <a:ea typeface="Cambria Math" panose="02040503050406030204" pitchFamily="18" charset="0"/>
              </a:rPr>
              <a:t> </a:t>
            </a:r>
            <a:endParaRPr lang="en-US" altLang="zh-CN" sz="1400" dirty="0">
              <a:solidFill>
                <a:srgbClr val="FF0000"/>
              </a:solidFill>
              <a:ea typeface="Cambria Math" panose="02040503050406030204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591720" y="1821312"/>
            <a:ext cx="210320" cy="2111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2591720" y="2249021"/>
            <a:ext cx="210320" cy="21110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2D050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591720" y="2663836"/>
            <a:ext cx="210320" cy="211106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5" name="菱形 54"/>
          <p:cNvSpPr/>
          <p:nvPr/>
        </p:nvSpPr>
        <p:spPr>
          <a:xfrm>
            <a:off x="4822489" y="1368208"/>
            <a:ext cx="367697" cy="352698"/>
          </a:xfrm>
          <a:prstGeom prst="diamond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=</a:t>
            </a:r>
            <a:endParaRPr lang="zh-CN" altLang="en-US" dirty="0"/>
          </a:p>
        </p:txBody>
      </p:sp>
      <p:sp>
        <p:nvSpPr>
          <p:cNvPr id="66" name="椭圆 65"/>
          <p:cNvSpPr/>
          <p:nvPr/>
        </p:nvSpPr>
        <p:spPr>
          <a:xfrm>
            <a:off x="7240708" y="1386903"/>
            <a:ext cx="284637" cy="29746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B11374C0-155B-674C-A41F-6C32618D355F}"/>
              </a:ext>
            </a:extLst>
          </p:cNvPr>
          <p:cNvSpPr txBox="1"/>
          <p:nvPr/>
        </p:nvSpPr>
        <p:spPr>
          <a:xfrm>
            <a:off x="1861056" y="1319570"/>
            <a:ext cx="309206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43050" lvl="4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7030A0"/>
                </a:solidFill>
                <a:latin typeface="+mn-lt"/>
                <a:ea typeface="Cambria Math" panose="02040503050406030204" pitchFamily="18" charset="0"/>
              </a:rPr>
              <a:t>Edge detector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E84629F0-33C7-D94E-A41F-8B939D1EB876}"/>
              </a:ext>
            </a:extLst>
          </p:cNvPr>
          <p:cNvSpPr txBox="1"/>
          <p:nvPr/>
        </p:nvSpPr>
        <p:spPr>
          <a:xfrm>
            <a:off x="4110784" y="1316591"/>
            <a:ext cx="3076483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43050" lvl="4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70C0"/>
                </a:solidFill>
                <a:latin typeface="+mn-lt"/>
                <a:ea typeface="Cambria Math" panose="02040503050406030204" pitchFamily="18" charset="0"/>
              </a:rPr>
              <a:t>Energy detector</a:t>
            </a:r>
            <a:endParaRPr lang="zh-CN" altLang="en-US" sz="1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F7ACA7ED-76DF-9140-B7D2-F85024DE19A1}"/>
              </a:ext>
            </a:extLst>
          </p:cNvPr>
          <p:cNvSpPr/>
          <p:nvPr/>
        </p:nvSpPr>
        <p:spPr bwMode="auto">
          <a:xfrm>
            <a:off x="1018112" y="3851438"/>
            <a:ext cx="706758" cy="67637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xmlns="" id="{7AF459F9-977E-3548-82E8-F716A1E5BF3B}"/>
              </a:ext>
            </a:extLst>
          </p:cNvPr>
          <p:cNvSpPr/>
          <p:nvPr/>
        </p:nvSpPr>
        <p:spPr bwMode="auto">
          <a:xfrm>
            <a:off x="1789213" y="5278806"/>
            <a:ext cx="1386431" cy="68237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xmlns="" id="{2C8ECFE6-521B-C641-AF9F-08D4A39681A5}"/>
              </a:ext>
            </a:extLst>
          </p:cNvPr>
          <p:cNvSpPr/>
          <p:nvPr/>
        </p:nvSpPr>
        <p:spPr bwMode="auto">
          <a:xfrm>
            <a:off x="3197070" y="3809387"/>
            <a:ext cx="687345" cy="145502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xmlns="" id="{83E9FE1D-EA25-3A46-A401-B294181381D4}"/>
              </a:ext>
            </a:extLst>
          </p:cNvPr>
          <p:cNvSpPr/>
          <p:nvPr/>
        </p:nvSpPr>
        <p:spPr bwMode="auto">
          <a:xfrm>
            <a:off x="4622479" y="3799963"/>
            <a:ext cx="741724" cy="71382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xmlns="" id="{EFD24DEF-CE6F-824E-ADD7-0FF50EA4C9D4}"/>
              </a:ext>
            </a:extLst>
          </p:cNvPr>
          <p:cNvSpPr/>
          <p:nvPr/>
        </p:nvSpPr>
        <p:spPr bwMode="auto">
          <a:xfrm>
            <a:off x="4657451" y="5333558"/>
            <a:ext cx="1420270" cy="6276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xmlns="" id="{4C09745F-C920-2545-B3E5-A3F32B19BFE4}"/>
              </a:ext>
            </a:extLst>
          </p:cNvPr>
          <p:cNvSpPr/>
          <p:nvPr/>
        </p:nvSpPr>
        <p:spPr bwMode="auto">
          <a:xfrm>
            <a:off x="6826351" y="3830804"/>
            <a:ext cx="725492" cy="144124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xmlns="" id="{BFC8618F-A5B4-1D44-BD38-C7CA48F83F78}"/>
              </a:ext>
            </a:extLst>
          </p:cNvPr>
          <p:cNvSpPr/>
          <p:nvPr/>
        </p:nvSpPr>
        <p:spPr bwMode="auto">
          <a:xfrm>
            <a:off x="9720410" y="4584434"/>
            <a:ext cx="2156789" cy="62735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xmlns="" id="{19BA76E9-27D7-8D4F-8B2C-CA0FEE22C3B0}"/>
              </a:ext>
            </a:extLst>
          </p:cNvPr>
          <p:cNvSpPr/>
          <p:nvPr/>
        </p:nvSpPr>
        <p:spPr bwMode="auto">
          <a:xfrm>
            <a:off x="9043101" y="5311694"/>
            <a:ext cx="631715" cy="6370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xmlns="" id="{A5CE01B9-49D5-5143-9F0F-A1DEF622070E}"/>
              </a:ext>
            </a:extLst>
          </p:cNvPr>
          <p:cNvSpPr/>
          <p:nvPr/>
        </p:nvSpPr>
        <p:spPr bwMode="auto">
          <a:xfrm>
            <a:off x="10478916" y="5287681"/>
            <a:ext cx="1369004" cy="6671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xmlns="" id="{0D1FBF62-1DED-D544-93D2-97F695E5C22F}"/>
              </a:ext>
            </a:extLst>
          </p:cNvPr>
          <p:cNvSpPr/>
          <p:nvPr/>
        </p:nvSpPr>
        <p:spPr bwMode="auto">
          <a:xfrm>
            <a:off x="295174" y="3813991"/>
            <a:ext cx="1451770" cy="1450421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xmlns="" id="{6FC6EA95-5480-864E-9E46-BF3D73FF669A}"/>
              </a:ext>
            </a:extLst>
          </p:cNvPr>
          <p:cNvSpPr/>
          <p:nvPr/>
        </p:nvSpPr>
        <p:spPr bwMode="auto">
          <a:xfrm>
            <a:off x="1769076" y="5248868"/>
            <a:ext cx="1431579" cy="743047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xmlns="" id="{642432A4-2236-2A48-B56C-328234D4B760}"/>
              </a:ext>
            </a:extLst>
          </p:cNvPr>
          <p:cNvSpPr/>
          <p:nvPr/>
        </p:nvSpPr>
        <p:spPr bwMode="auto">
          <a:xfrm>
            <a:off x="3910100" y="5285540"/>
            <a:ext cx="2916251" cy="706375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xmlns="" id="{7C3F7D6D-C344-0B43-A4E7-5FF2CF77F6FB}"/>
              </a:ext>
            </a:extLst>
          </p:cNvPr>
          <p:cNvSpPr/>
          <p:nvPr/>
        </p:nvSpPr>
        <p:spPr bwMode="auto">
          <a:xfrm>
            <a:off x="3223656" y="4550593"/>
            <a:ext cx="627965" cy="690427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xmlns="" id="{EA1E05BF-C436-624C-8C34-E0B0854DC827}"/>
              </a:ext>
            </a:extLst>
          </p:cNvPr>
          <p:cNvSpPr/>
          <p:nvPr/>
        </p:nvSpPr>
        <p:spPr bwMode="auto">
          <a:xfrm>
            <a:off x="4651218" y="3844297"/>
            <a:ext cx="679268" cy="649847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xmlns="" id="{EBB69BA6-BCE7-2A42-ADB9-A81E14C80CED}"/>
              </a:ext>
            </a:extLst>
          </p:cNvPr>
          <p:cNvSpPr/>
          <p:nvPr/>
        </p:nvSpPr>
        <p:spPr bwMode="auto">
          <a:xfrm>
            <a:off x="6863780" y="4527814"/>
            <a:ext cx="655127" cy="713206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xmlns="" id="{E2E6A95B-E1EE-1A4C-9017-DFE4BA566441}"/>
              </a:ext>
            </a:extLst>
          </p:cNvPr>
          <p:cNvSpPr/>
          <p:nvPr/>
        </p:nvSpPr>
        <p:spPr bwMode="auto">
          <a:xfrm>
            <a:off x="9015080" y="5278807"/>
            <a:ext cx="688405" cy="705335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xmlns="" id="{C1C31ADD-F1D0-2B4C-82D7-2359774ACE44}"/>
              </a:ext>
            </a:extLst>
          </p:cNvPr>
          <p:cNvSpPr/>
          <p:nvPr/>
        </p:nvSpPr>
        <p:spPr bwMode="auto">
          <a:xfrm>
            <a:off x="10447191" y="5248868"/>
            <a:ext cx="1430007" cy="743047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xmlns="" id="{69503987-09FE-204F-951E-CD3EAF7892CB}"/>
              </a:ext>
            </a:extLst>
          </p:cNvPr>
          <p:cNvSpPr/>
          <p:nvPr/>
        </p:nvSpPr>
        <p:spPr bwMode="auto">
          <a:xfrm>
            <a:off x="9001970" y="3832848"/>
            <a:ext cx="701515" cy="727503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xmlns="" id="{1E179157-6A6B-A64F-BF94-6F88038FE21C}"/>
              </a:ext>
            </a:extLst>
          </p:cNvPr>
          <p:cNvSpPr/>
          <p:nvPr/>
        </p:nvSpPr>
        <p:spPr bwMode="auto">
          <a:xfrm>
            <a:off x="11213592" y="3823090"/>
            <a:ext cx="663608" cy="727503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xmlns="" id="{AA78EE38-8643-224A-9452-630A12F3CC0E}"/>
              </a:ext>
            </a:extLst>
          </p:cNvPr>
          <p:cNvSpPr/>
          <p:nvPr/>
        </p:nvSpPr>
        <p:spPr bwMode="auto">
          <a:xfrm>
            <a:off x="8316542" y="4551305"/>
            <a:ext cx="2858731" cy="699474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7" name="菱形 36">
            <a:extLst>
              <a:ext uri="{FF2B5EF4-FFF2-40B4-BE49-F238E27FC236}">
                <a16:creationId xmlns:a16="http://schemas.microsoft.com/office/drawing/2014/main" xmlns="" id="{7B6CC176-6187-CE41-BB29-7B04C0359174}"/>
              </a:ext>
            </a:extLst>
          </p:cNvPr>
          <p:cNvSpPr/>
          <p:nvPr/>
        </p:nvSpPr>
        <p:spPr bwMode="auto">
          <a:xfrm>
            <a:off x="204567" y="5256617"/>
            <a:ext cx="1584645" cy="743047"/>
          </a:xfrm>
          <a:prstGeom prst="diamond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6" name="菱形 95">
            <a:extLst>
              <a:ext uri="{FF2B5EF4-FFF2-40B4-BE49-F238E27FC236}">
                <a16:creationId xmlns:a16="http://schemas.microsoft.com/office/drawing/2014/main" xmlns="" id="{671D6164-1340-B045-AB66-3AEDE9F6D1A6}"/>
              </a:ext>
            </a:extLst>
          </p:cNvPr>
          <p:cNvSpPr/>
          <p:nvPr/>
        </p:nvSpPr>
        <p:spPr bwMode="auto">
          <a:xfrm rot="5400000">
            <a:off x="2077779" y="4151004"/>
            <a:ext cx="1476000" cy="720000"/>
          </a:xfrm>
          <a:prstGeom prst="diamond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7" name="菱形 96">
            <a:extLst>
              <a:ext uri="{FF2B5EF4-FFF2-40B4-BE49-F238E27FC236}">
                <a16:creationId xmlns:a16="http://schemas.microsoft.com/office/drawing/2014/main" xmlns="" id="{6E4DF0CE-3302-EC42-B415-9FAD8C5E7554}"/>
              </a:ext>
            </a:extLst>
          </p:cNvPr>
          <p:cNvSpPr/>
          <p:nvPr/>
        </p:nvSpPr>
        <p:spPr bwMode="auto">
          <a:xfrm>
            <a:off x="1659675" y="3810902"/>
            <a:ext cx="864000" cy="720000"/>
          </a:xfrm>
          <a:prstGeom prst="diamond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8" name="菱形 97">
            <a:extLst>
              <a:ext uri="{FF2B5EF4-FFF2-40B4-BE49-F238E27FC236}">
                <a16:creationId xmlns:a16="http://schemas.microsoft.com/office/drawing/2014/main" xmlns="" id="{86EF2096-0473-654C-8231-10E56D601AD7}"/>
              </a:ext>
            </a:extLst>
          </p:cNvPr>
          <p:cNvSpPr/>
          <p:nvPr/>
        </p:nvSpPr>
        <p:spPr bwMode="auto">
          <a:xfrm>
            <a:off x="6758565" y="5270535"/>
            <a:ext cx="800175" cy="720000"/>
          </a:xfrm>
          <a:prstGeom prst="diamond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xmlns="" id="{6CCE59CF-5111-2240-A908-6CE5F284EA58}"/>
              </a:ext>
            </a:extLst>
          </p:cNvPr>
          <p:cNvSpPr/>
          <p:nvPr/>
        </p:nvSpPr>
        <p:spPr bwMode="auto">
          <a:xfrm>
            <a:off x="3943210" y="3851437"/>
            <a:ext cx="679269" cy="685615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xmlns="" id="{CEDAD633-AEA2-5E4C-8C4D-A88623CEC101}"/>
              </a:ext>
            </a:extLst>
          </p:cNvPr>
          <p:cNvSpPr/>
          <p:nvPr/>
        </p:nvSpPr>
        <p:spPr bwMode="auto">
          <a:xfrm>
            <a:off x="9751566" y="5278807"/>
            <a:ext cx="679269" cy="685615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00" name="菱形 99">
            <a:extLst>
              <a:ext uri="{FF2B5EF4-FFF2-40B4-BE49-F238E27FC236}">
                <a16:creationId xmlns:a16="http://schemas.microsoft.com/office/drawing/2014/main" xmlns="" id="{EC93FFF2-71C1-344D-BE92-4A2053304652}"/>
              </a:ext>
            </a:extLst>
          </p:cNvPr>
          <p:cNvSpPr/>
          <p:nvPr/>
        </p:nvSpPr>
        <p:spPr bwMode="auto">
          <a:xfrm>
            <a:off x="5301748" y="3830804"/>
            <a:ext cx="864000" cy="720000"/>
          </a:xfrm>
          <a:prstGeom prst="diamond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C1E7AE5-1CEF-5A44-A89B-493C95461888}"/>
              </a:ext>
            </a:extLst>
          </p:cNvPr>
          <p:cNvSpPr/>
          <p:nvPr/>
        </p:nvSpPr>
        <p:spPr bwMode="auto">
          <a:xfrm>
            <a:off x="3240358" y="5303628"/>
            <a:ext cx="629755" cy="65906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866E43BF-0B94-144D-A56C-845B3D573369}"/>
              </a:ext>
            </a:extLst>
          </p:cNvPr>
          <p:cNvSpPr/>
          <p:nvPr/>
        </p:nvSpPr>
        <p:spPr bwMode="auto">
          <a:xfrm>
            <a:off x="3913154" y="4543799"/>
            <a:ext cx="2865320" cy="697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BC05E54B-F331-2443-9891-B00F496DAD7D}"/>
              </a:ext>
            </a:extLst>
          </p:cNvPr>
          <p:cNvSpPr/>
          <p:nvPr/>
        </p:nvSpPr>
        <p:spPr bwMode="auto">
          <a:xfrm>
            <a:off x="6111408" y="3833805"/>
            <a:ext cx="667066" cy="70607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xmlns="" id="{59F6F88F-F908-5446-B1DF-24E9AAA834B5}"/>
              </a:ext>
            </a:extLst>
          </p:cNvPr>
          <p:cNvSpPr/>
          <p:nvPr/>
        </p:nvSpPr>
        <p:spPr bwMode="auto">
          <a:xfrm>
            <a:off x="7594889" y="3821741"/>
            <a:ext cx="1367377" cy="69204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33D6B02D-D6A1-6C43-9A90-E78397D06A61}"/>
              </a:ext>
            </a:extLst>
          </p:cNvPr>
          <p:cNvSpPr/>
          <p:nvPr/>
        </p:nvSpPr>
        <p:spPr bwMode="auto">
          <a:xfrm>
            <a:off x="7591828" y="4527813"/>
            <a:ext cx="691778" cy="145632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968AF9B4-C7C2-6748-BED1-D76FC61EE55D}"/>
              </a:ext>
            </a:extLst>
          </p:cNvPr>
          <p:cNvSpPr/>
          <p:nvPr/>
        </p:nvSpPr>
        <p:spPr bwMode="auto">
          <a:xfrm>
            <a:off x="8293195" y="5283281"/>
            <a:ext cx="697885" cy="70607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xmlns="" id="{D7DF9178-C496-CC47-8F29-76433EE47731}"/>
              </a:ext>
            </a:extLst>
          </p:cNvPr>
          <p:cNvSpPr/>
          <p:nvPr/>
        </p:nvSpPr>
        <p:spPr bwMode="auto">
          <a:xfrm>
            <a:off x="9743189" y="3833805"/>
            <a:ext cx="1430699" cy="69400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A3C7C08D-9DD1-1E4D-9ACD-605A77BC8C81}"/>
              </a:ext>
            </a:extLst>
          </p:cNvPr>
          <p:cNvSpPr txBox="1"/>
          <p:nvPr/>
        </p:nvSpPr>
        <p:spPr>
          <a:xfrm>
            <a:off x="1248716" y="2180542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92D050"/>
                </a:solidFill>
                <a:ea typeface="Cambria Math" panose="02040503050406030204" pitchFamily="18" charset="0"/>
              </a:rPr>
              <a:t>YZ plane</a:t>
            </a:r>
          </a:p>
          <a:p>
            <a:endParaRPr kumimoji="1" lang="zh-CN" altLang="en-US" sz="1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A653D4D-2FFA-0746-B525-E596C7CE63C7}"/>
              </a:ext>
            </a:extLst>
          </p:cNvPr>
          <p:cNvSpPr txBox="1"/>
          <p:nvPr/>
        </p:nvSpPr>
        <p:spPr>
          <a:xfrm>
            <a:off x="1235838" y="2600099"/>
            <a:ext cx="139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000000"/>
                </a:solidFill>
                <a:ea typeface="Cambria Math" panose="02040503050406030204" pitchFamily="18" charset="0"/>
              </a:rPr>
              <a:t>Both plane</a:t>
            </a:r>
          </a:p>
          <a:p>
            <a:pPr marL="285750" indent="-285750">
              <a:buFont typeface="Wingdings" pitchFamily="2" charset="2"/>
              <a:buChar char="Ø"/>
            </a:pPr>
            <a:endParaRPr kumimoji="1" lang="zh-CN" altLang="en-US" sz="1400" dirty="0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358358FA-74D3-4B70-9565-2DF4806F204C}"/>
              </a:ext>
            </a:extLst>
          </p:cNvPr>
          <p:cNvGrpSpPr/>
          <p:nvPr/>
        </p:nvGrpSpPr>
        <p:grpSpPr>
          <a:xfrm>
            <a:off x="3867053" y="1845957"/>
            <a:ext cx="3328609" cy="2088539"/>
            <a:chOff x="7838875" y="2284149"/>
            <a:chExt cx="2226290" cy="1396888"/>
          </a:xfrm>
        </p:grpSpPr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xmlns="" id="{3AF14B48-767E-470F-8EC0-78F2A3F90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8875" y="2284149"/>
              <a:ext cx="1116607" cy="1119670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29C4E6AF-C417-4B90-81F0-668C1DD51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7652" y="2285186"/>
              <a:ext cx="1117513" cy="1119049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BA645B6F-3286-438D-8FEF-3962EB86C46C}"/>
                </a:ext>
              </a:extLst>
            </p:cNvPr>
            <p:cNvSpPr txBox="1"/>
            <p:nvPr/>
          </p:nvSpPr>
          <p:spPr>
            <a:xfrm>
              <a:off x="7976554" y="3403819"/>
              <a:ext cx="8412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XZ plane</a:t>
              </a:r>
              <a:endParaRPr lang="zh-CN" altLang="en-US" sz="1200" dirty="0"/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xmlns="" id="{A612696A-F177-49EC-9818-0AE7ABF539D7}"/>
                </a:ext>
              </a:extLst>
            </p:cNvPr>
            <p:cNvSpPr txBox="1"/>
            <p:nvPr/>
          </p:nvSpPr>
          <p:spPr>
            <a:xfrm>
              <a:off x="9085784" y="3404038"/>
              <a:ext cx="8412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YZ plane</a:t>
              </a:r>
              <a:endParaRPr lang="zh-CN" altLang="en-US" sz="1200" dirty="0"/>
            </a:p>
          </p:txBody>
        </p:sp>
      </p:grpSp>
      <p:sp>
        <p:nvSpPr>
          <p:cNvPr id="74" name="标题 2">
            <a:extLst>
              <a:ext uri="{FF2B5EF4-FFF2-40B4-BE49-F238E27FC236}">
                <a16:creationId xmlns:a16="http://schemas.microsoft.com/office/drawing/2014/main" xmlns="" id="{9C7192CE-245C-438F-8814-CE5C9BE8B183}"/>
              </a:ext>
            </a:extLst>
          </p:cNvPr>
          <p:cNvSpPr txBox="1"/>
          <p:nvPr/>
        </p:nvSpPr>
        <p:spPr>
          <a:xfrm>
            <a:off x="1920684" y="293966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Superficial &amp; Simple Features</a:t>
            </a:r>
          </a:p>
        </p:txBody>
      </p:sp>
      <p:sp>
        <p:nvSpPr>
          <p:cNvPr id="54" name="灯片编号占位符 5">
            <a:extLst>
              <a:ext uri="{FF2B5EF4-FFF2-40B4-BE49-F238E27FC236}">
                <a16:creationId xmlns:a16="http://schemas.microsoft.com/office/drawing/2014/main" xmlns="" id="{D2A8C5E9-CF49-9542-9E31-1C4F8DA08E6D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11</a:t>
            </a:fld>
            <a:endParaRPr lang="zh-CN" altLang="en-US" sz="1400" b="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45" grpId="0" animBg="1"/>
      <p:bldP spid="51" grpId="1" animBg="1"/>
      <p:bldP spid="53" grpId="1" animBg="1"/>
      <p:bldP spid="55" grpId="0" animBg="1"/>
      <p:bldP spid="66" grpId="0" animBg="1"/>
      <p:bldP spid="2" grpId="0"/>
      <p:bldP spid="3" grpId="0"/>
      <p:bldP spid="33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37" grpId="0" animBg="1"/>
      <p:bldP spid="96" grpId="0" animBg="1"/>
      <p:bldP spid="97" grpId="0" animBg="1"/>
      <p:bldP spid="98" grpId="0" animBg="1"/>
      <p:bldP spid="39" grpId="0" animBg="1"/>
      <p:bldP spid="99" grpId="0" animBg="1"/>
      <p:bldP spid="100" grpId="0" animBg="1"/>
      <p:bldP spid="4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20272" r="8187" b="8199"/>
          <a:stretch>
            <a:fillRect/>
          </a:stretch>
        </p:blipFill>
        <p:spPr>
          <a:xfrm>
            <a:off x="3601099" y="951230"/>
            <a:ext cx="7184249" cy="5394765"/>
          </a:xfrm>
        </p:spPr>
      </p:pic>
      <p:pic>
        <p:nvPicPr>
          <p:cNvPr id="64" name="内容占位符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148" y="4239582"/>
            <a:ext cx="2190830" cy="2106413"/>
          </a:xfrm>
          <a:prstGeom prst="rect">
            <a:avLst/>
          </a:prstGeom>
        </p:spPr>
      </p:pic>
      <p:sp>
        <p:nvSpPr>
          <p:cNvPr id="65" name="椭圆 64"/>
          <p:cNvSpPr/>
          <p:nvPr/>
        </p:nvSpPr>
        <p:spPr>
          <a:xfrm>
            <a:off x="9336446" y="1032484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9766019" y="1032484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6317629" y="1032483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菱形 67"/>
          <p:cNvSpPr/>
          <p:nvPr/>
        </p:nvSpPr>
        <p:spPr>
          <a:xfrm>
            <a:off x="8003920" y="3184691"/>
            <a:ext cx="447957" cy="412401"/>
          </a:xfrm>
          <a:prstGeom prst="diamond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菱形 68"/>
          <p:cNvSpPr/>
          <p:nvPr/>
        </p:nvSpPr>
        <p:spPr>
          <a:xfrm>
            <a:off x="6282124" y="2330868"/>
            <a:ext cx="447957" cy="412401"/>
          </a:xfrm>
          <a:prstGeom prst="diamond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5481050" y="5776339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3740116" y="936753"/>
            <a:ext cx="1126016" cy="10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菱形 73"/>
          <p:cNvSpPr/>
          <p:nvPr/>
        </p:nvSpPr>
        <p:spPr>
          <a:xfrm>
            <a:off x="7546720" y="5751955"/>
            <a:ext cx="526004" cy="484253"/>
          </a:xfrm>
          <a:prstGeom prst="diamond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4165741" y="4478003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5893502" y="3613489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6317629" y="4909072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6767823" y="3182420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6754918" y="4478003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7188754" y="1463552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>
            <a:off x="9336446" y="1471902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/>
        </p:nvSpPr>
        <p:spPr>
          <a:xfrm>
            <a:off x="9344095" y="4046934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10215047" y="4498545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/>
        </p:nvSpPr>
        <p:spPr>
          <a:xfrm>
            <a:off x="3733039" y="1894621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4611489" y="1043999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4165741" y="4909072"/>
            <a:ext cx="412452" cy="4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菱形 86"/>
          <p:cNvSpPr/>
          <p:nvPr/>
        </p:nvSpPr>
        <p:spPr>
          <a:xfrm>
            <a:off x="4540705" y="5751955"/>
            <a:ext cx="526004" cy="484253"/>
          </a:xfrm>
          <a:prstGeom prst="diamond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菱形 87"/>
          <p:cNvSpPr/>
          <p:nvPr/>
        </p:nvSpPr>
        <p:spPr>
          <a:xfrm>
            <a:off x="4537602" y="5303922"/>
            <a:ext cx="526004" cy="484253"/>
          </a:xfrm>
          <a:prstGeom prst="diamond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菱形 88"/>
          <p:cNvSpPr/>
          <p:nvPr/>
        </p:nvSpPr>
        <p:spPr>
          <a:xfrm>
            <a:off x="9279670" y="4445361"/>
            <a:ext cx="526004" cy="484253"/>
          </a:xfrm>
          <a:prstGeom prst="diamond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标题 2"/>
          <p:cNvSpPr txBox="1"/>
          <p:nvPr/>
        </p:nvSpPr>
        <p:spPr>
          <a:xfrm>
            <a:off x="1920684" y="293966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Abstract Physical Concept----Bragg peaks</a:t>
            </a:r>
          </a:p>
        </p:txBody>
      </p:sp>
      <p:sp>
        <p:nvSpPr>
          <p:cNvPr id="59" name="内容占位符 2"/>
          <p:cNvSpPr>
            <a:spLocks noGrp="1"/>
          </p:cNvSpPr>
          <p:nvPr/>
        </p:nvSpPr>
        <p:spPr>
          <a:xfrm>
            <a:off x="169965" y="1121661"/>
            <a:ext cx="5918327" cy="1660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800" dirty="0">
                <a:ea typeface="Cambria Math" panose="02040503050406030204" pitchFamily="18" charset="0"/>
              </a:rPr>
              <a:t>Middle layer</a:t>
            </a:r>
          </a:p>
          <a:p>
            <a:pPr marL="800100" lvl="3" indent="0">
              <a:lnSpc>
                <a:spcPct val="150000"/>
              </a:lnSpc>
              <a:buNone/>
            </a:pPr>
            <a:r>
              <a:rPr lang="en-US" altLang="zh-CN" sz="1600" dirty="0">
                <a:ea typeface="Cambria Math" panose="02040503050406030204" pitchFamily="18" charset="0"/>
              </a:rPr>
              <a:t>block3 (the fourth layer)</a:t>
            </a:r>
          </a:p>
          <a:p>
            <a:pPr marL="1057275" lvl="3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  <a:ea typeface="Cambria Math" panose="02040503050406030204" pitchFamily="18" charset="0"/>
              </a:rPr>
              <a:t>Bragg peak detector</a:t>
            </a:r>
          </a:p>
          <a:p>
            <a:pPr marL="600075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800" dirty="0">
              <a:ea typeface="Cambria Math" panose="020405030504060302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2868B366-68AF-A147-AC64-26474670D2BF}"/>
              </a:ext>
            </a:extLst>
          </p:cNvPr>
          <p:cNvSpPr txBox="1"/>
          <p:nvPr/>
        </p:nvSpPr>
        <p:spPr>
          <a:xfrm>
            <a:off x="948148" y="2558184"/>
            <a:ext cx="184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7030A0"/>
                </a:solidFill>
                <a:latin typeface="+mn-lt"/>
                <a:ea typeface="Cambria Math" panose="02040503050406030204" pitchFamily="18" charset="0"/>
              </a:rPr>
              <a:t>Edge detector</a:t>
            </a:r>
          </a:p>
          <a:p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EBF09EB-E8A8-4E8D-AB8B-3B9938E802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D7CD"/>
              </a:clrFrom>
              <a:clrTo>
                <a:srgbClr val="FFD7C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rcRect l="531" t="919" r="980" b="390"/>
          <a:stretch/>
        </p:blipFill>
        <p:spPr>
          <a:xfrm>
            <a:off x="1099324" y="3252217"/>
            <a:ext cx="984642" cy="9866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ED65EDD-D6E0-490B-B530-E25F5636B3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DCEED7"/>
              </a:clrFrom>
              <a:clrTo>
                <a:srgbClr val="DCEED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rcRect l="1094" t="1286" r="1382" b="1465"/>
          <a:stretch/>
        </p:blipFill>
        <p:spPr>
          <a:xfrm>
            <a:off x="2074475" y="3255090"/>
            <a:ext cx="983049" cy="984396"/>
          </a:xfrm>
          <a:prstGeom prst="rect">
            <a:avLst/>
          </a:prstGeom>
        </p:spPr>
      </p:pic>
      <p:grpSp>
        <p:nvGrpSpPr>
          <p:cNvPr id="103" name="组合 102">
            <a:extLst>
              <a:ext uri="{FF2B5EF4-FFF2-40B4-BE49-F238E27FC236}">
                <a16:creationId xmlns:a16="http://schemas.microsoft.com/office/drawing/2014/main" xmlns="" id="{76568AE6-46CB-4058-BBB3-E1EEC426B842}"/>
              </a:ext>
            </a:extLst>
          </p:cNvPr>
          <p:cNvGrpSpPr/>
          <p:nvPr/>
        </p:nvGrpSpPr>
        <p:grpSpPr>
          <a:xfrm>
            <a:off x="984229" y="964630"/>
            <a:ext cx="9792421" cy="5394765"/>
            <a:chOff x="984229" y="964630"/>
            <a:chExt cx="9792421" cy="5394765"/>
          </a:xfrm>
        </p:grpSpPr>
        <p:pic>
          <p:nvPicPr>
            <p:cNvPr id="104" name="内容占位符 4">
              <a:extLst>
                <a:ext uri="{FF2B5EF4-FFF2-40B4-BE49-F238E27FC236}">
                  <a16:creationId xmlns:a16="http://schemas.microsoft.com/office/drawing/2014/main" xmlns="" id="{5F3D9057-FB20-4620-A7FF-17263C147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" t="20676" r="8548" b="8519"/>
            <a:stretch>
              <a:fillRect/>
            </a:stretch>
          </p:blipFill>
          <p:spPr bwMode="auto">
            <a:xfrm>
              <a:off x="3550046" y="964630"/>
              <a:ext cx="7226604" cy="5394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" name="菱形 104">
              <a:extLst>
                <a:ext uri="{FF2B5EF4-FFF2-40B4-BE49-F238E27FC236}">
                  <a16:creationId xmlns:a16="http://schemas.microsoft.com/office/drawing/2014/main" xmlns="" id="{F8A557C6-E428-4510-A4B8-607EE7AFFE70}"/>
                </a:ext>
              </a:extLst>
            </p:cNvPr>
            <p:cNvSpPr/>
            <p:nvPr/>
          </p:nvSpPr>
          <p:spPr>
            <a:xfrm>
              <a:off x="7106518" y="3622441"/>
              <a:ext cx="519594" cy="476645"/>
            </a:xfrm>
            <a:prstGeom prst="diamond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xmlns="" id="{E21FB038-E202-4D9D-97EE-B0255FFB2284}"/>
                </a:ext>
              </a:extLst>
            </p:cNvPr>
            <p:cNvSpPr/>
            <p:nvPr/>
          </p:nvSpPr>
          <p:spPr>
            <a:xfrm>
              <a:off x="9344638" y="1050109"/>
              <a:ext cx="420101" cy="43106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xmlns="" id="{CA7B6D02-1DD5-4BFE-ABAB-48C4281BDB52}"/>
                </a:ext>
              </a:extLst>
            </p:cNvPr>
            <p:cNvSpPr/>
            <p:nvPr/>
          </p:nvSpPr>
          <p:spPr>
            <a:xfrm>
              <a:off x="6284542" y="4094544"/>
              <a:ext cx="426740" cy="4112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xmlns="" id="{64218074-C7EC-49D5-9F72-D0A562B79A20}"/>
                </a:ext>
              </a:extLst>
            </p:cNvPr>
            <p:cNvSpPr/>
            <p:nvPr/>
          </p:nvSpPr>
          <p:spPr>
            <a:xfrm>
              <a:off x="10204345" y="4503285"/>
              <a:ext cx="426740" cy="4112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xmlns="" id="{FFB48ACE-2BB8-4219-9DA9-ECADCC6FD118}"/>
                </a:ext>
              </a:extLst>
            </p:cNvPr>
            <p:cNvSpPr/>
            <p:nvPr/>
          </p:nvSpPr>
          <p:spPr>
            <a:xfrm>
              <a:off x="9350734" y="1477171"/>
              <a:ext cx="420101" cy="43106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菱形 109">
              <a:extLst>
                <a:ext uri="{FF2B5EF4-FFF2-40B4-BE49-F238E27FC236}">
                  <a16:creationId xmlns:a16="http://schemas.microsoft.com/office/drawing/2014/main" xmlns="" id="{ED20DC7E-4157-40DB-BB45-D32944EEAF2C}"/>
                </a:ext>
              </a:extLst>
            </p:cNvPr>
            <p:cNvSpPr/>
            <p:nvPr/>
          </p:nvSpPr>
          <p:spPr>
            <a:xfrm>
              <a:off x="4497650" y="5828167"/>
              <a:ext cx="519594" cy="476645"/>
            </a:xfrm>
            <a:prstGeom prst="diamond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菱形 110">
              <a:extLst>
                <a:ext uri="{FF2B5EF4-FFF2-40B4-BE49-F238E27FC236}">
                  <a16:creationId xmlns:a16="http://schemas.microsoft.com/office/drawing/2014/main" xmlns="" id="{BF353EA9-2305-4B7E-8D50-2F448247470B}"/>
                </a:ext>
              </a:extLst>
            </p:cNvPr>
            <p:cNvSpPr/>
            <p:nvPr/>
          </p:nvSpPr>
          <p:spPr>
            <a:xfrm>
              <a:off x="4497650" y="5370967"/>
              <a:ext cx="519594" cy="476645"/>
            </a:xfrm>
            <a:prstGeom prst="diamond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菱形 111">
              <a:extLst>
                <a:ext uri="{FF2B5EF4-FFF2-40B4-BE49-F238E27FC236}">
                  <a16:creationId xmlns:a16="http://schemas.microsoft.com/office/drawing/2014/main" xmlns="" id="{A66276E5-55F6-4141-BAE3-AEA65AEB0419}"/>
                </a:ext>
              </a:extLst>
            </p:cNvPr>
            <p:cNvSpPr/>
            <p:nvPr/>
          </p:nvSpPr>
          <p:spPr>
            <a:xfrm>
              <a:off x="6233250" y="2311465"/>
              <a:ext cx="519594" cy="476645"/>
            </a:xfrm>
            <a:prstGeom prst="diamond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xmlns="" id="{1113E627-28E7-4913-9F5B-23C98A6E5480}"/>
                </a:ext>
              </a:extLst>
            </p:cNvPr>
            <p:cNvSpPr/>
            <p:nvPr/>
          </p:nvSpPr>
          <p:spPr>
            <a:xfrm>
              <a:off x="6298589" y="1044906"/>
              <a:ext cx="412452" cy="4112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xmlns="" id="{2B6A69DF-2526-49BB-877F-28CEB342AAA1}"/>
                </a:ext>
              </a:extLst>
            </p:cNvPr>
            <p:cNvSpPr/>
            <p:nvPr/>
          </p:nvSpPr>
          <p:spPr>
            <a:xfrm>
              <a:off x="4118060" y="4516772"/>
              <a:ext cx="426740" cy="4112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xmlns="" id="{8A6D5DE4-2F05-4E22-B557-329748323221}"/>
                </a:ext>
              </a:extLst>
            </p:cNvPr>
            <p:cNvSpPr/>
            <p:nvPr/>
          </p:nvSpPr>
          <p:spPr>
            <a:xfrm>
              <a:off x="4560106" y="1049870"/>
              <a:ext cx="426740" cy="4112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xmlns="" id="{4CBB571A-3B6D-43A2-8C9E-BBC1953F98EF}"/>
                </a:ext>
              </a:extLst>
            </p:cNvPr>
            <p:cNvSpPr/>
            <p:nvPr/>
          </p:nvSpPr>
          <p:spPr>
            <a:xfrm>
              <a:off x="4985055" y="1052240"/>
              <a:ext cx="426740" cy="4112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xmlns="" id="{DA5DAFF9-3CAB-4A82-838E-76CB28EA7CF5}"/>
                </a:ext>
              </a:extLst>
            </p:cNvPr>
            <p:cNvSpPr/>
            <p:nvPr/>
          </p:nvSpPr>
          <p:spPr>
            <a:xfrm>
              <a:off x="5846309" y="4940597"/>
              <a:ext cx="426740" cy="4112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xmlns="" id="{42225D9A-6740-4137-BB4B-D7AE98537D89}"/>
                </a:ext>
              </a:extLst>
            </p:cNvPr>
            <p:cNvSpPr/>
            <p:nvPr/>
          </p:nvSpPr>
          <p:spPr>
            <a:xfrm>
              <a:off x="6329772" y="4945284"/>
              <a:ext cx="426740" cy="4112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xmlns="" id="{63D62489-2FE1-4A57-9387-BA6649688A0B}"/>
                </a:ext>
              </a:extLst>
            </p:cNvPr>
            <p:cNvSpPr/>
            <p:nvPr/>
          </p:nvSpPr>
          <p:spPr>
            <a:xfrm>
              <a:off x="9799381" y="1040278"/>
              <a:ext cx="420101" cy="43106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0" name="图片 119">
              <a:extLst>
                <a:ext uri="{FF2B5EF4-FFF2-40B4-BE49-F238E27FC236}">
                  <a16:creationId xmlns:a16="http://schemas.microsoft.com/office/drawing/2014/main" xmlns="" id="{6590243F-E8B0-484C-8163-97C4B98CC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4229" y="4277148"/>
              <a:ext cx="2107209" cy="2043112"/>
            </a:xfrm>
            <a:prstGeom prst="rect">
              <a:avLst/>
            </a:prstGeom>
          </p:spPr>
        </p:pic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xmlns="" id="{813C6069-2AA5-4DCE-A8C7-F8C0DDC7E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DCEED7"/>
                </a:clrFrom>
                <a:clrTo>
                  <a:srgbClr val="DCEED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50000"/>
                      </a14:imgEffect>
                    </a14:imgLayer>
                  </a14:imgProps>
                </a:ext>
              </a:extLst>
            </a:blip>
            <a:srcRect l="1513" t="1192" r="2484" b="1809"/>
            <a:stretch/>
          </p:blipFill>
          <p:spPr>
            <a:xfrm>
              <a:off x="2070955" y="3252164"/>
              <a:ext cx="992285" cy="992285"/>
            </a:xfrm>
            <a:prstGeom prst="rect">
              <a:avLst/>
            </a:prstGeom>
          </p:spPr>
        </p:pic>
        <p:pic>
          <p:nvPicPr>
            <p:cNvPr id="122" name="图片 121">
              <a:extLst>
                <a:ext uri="{FF2B5EF4-FFF2-40B4-BE49-F238E27FC236}">
                  <a16:creationId xmlns:a16="http://schemas.microsoft.com/office/drawing/2014/main" xmlns="" id="{35F21F4F-86DA-42AB-939C-F4510C601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D7CD"/>
                </a:clrFrom>
                <a:clrTo>
                  <a:srgbClr val="FFD7C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50000"/>
                      </a14:imgEffect>
                    </a14:imgLayer>
                  </a14:imgProps>
                </a:ext>
              </a:extLst>
            </a:blip>
            <a:srcRect l="566" t="444" r="1632" b="1088"/>
            <a:stretch/>
          </p:blipFill>
          <p:spPr>
            <a:xfrm>
              <a:off x="1094512" y="3253128"/>
              <a:ext cx="984971" cy="987510"/>
            </a:xfrm>
            <a:prstGeom prst="rect">
              <a:avLst/>
            </a:prstGeom>
          </p:spPr>
        </p:pic>
      </p:grpSp>
      <p:sp>
        <p:nvSpPr>
          <p:cNvPr id="52" name="灯片编号占位符 5">
            <a:extLst>
              <a:ext uri="{FF2B5EF4-FFF2-40B4-BE49-F238E27FC236}">
                <a16:creationId xmlns:a16="http://schemas.microsoft.com/office/drawing/2014/main" xmlns="" id="{0557DC1F-9961-C04F-A99F-E734BB932FFE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12</a:t>
            </a:fld>
            <a:endParaRPr lang="zh-CN" altLang="en-US" sz="1400" b="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/>
        </p:nvSpPr>
        <p:spPr>
          <a:xfrm>
            <a:off x="4687324" y="1347209"/>
            <a:ext cx="11252327" cy="3863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800" dirty="0">
                <a:ea typeface="Cambria Math" panose="02040503050406030204" pitchFamily="18" charset="0"/>
              </a:rPr>
              <a:t>The last convolution layer (64 filters)</a:t>
            </a:r>
          </a:p>
          <a:p>
            <a:pPr marL="1057275" lvl="3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ea typeface="Cambria Math" panose="02040503050406030204" pitchFamily="18" charset="0"/>
              </a:rPr>
              <a:t>The weights</a:t>
            </a:r>
          </a:p>
          <a:p>
            <a:pPr marL="1057275" lvl="3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ea typeface="Cambria Math" panose="02040503050406030204" pitchFamily="18" charset="0"/>
            </a:endParaRPr>
          </a:p>
          <a:p>
            <a:pPr marL="1057275" lvl="3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ea typeface="Cambria Math" panose="02040503050406030204" pitchFamily="18" charset="0"/>
            </a:endParaRPr>
          </a:p>
          <a:p>
            <a:pPr marL="1057275" lvl="3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ea typeface="Cambria Math" panose="02040503050406030204" pitchFamily="18" charset="0"/>
            </a:endParaRPr>
          </a:p>
          <a:p>
            <a:pPr marL="1057275" lvl="3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ea typeface="Cambria Math" panose="02040503050406030204" pitchFamily="18" charset="0"/>
            </a:endParaRPr>
          </a:p>
          <a:p>
            <a:pPr marL="1057275" lvl="3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ea typeface="Cambria Math" panose="02040503050406030204" pitchFamily="18" charset="0"/>
            </a:endParaRPr>
          </a:p>
          <a:p>
            <a:pPr marL="1057275" lvl="3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ea typeface="Cambria Math" panose="02040503050406030204" pitchFamily="18" charset="0"/>
              </a:rPr>
              <a:t>Dominant filters: </a:t>
            </a:r>
            <a:r>
              <a:rPr lang="en-US" altLang="zh-CN" b="1" dirty="0">
                <a:solidFill>
                  <a:srgbClr val="00B050"/>
                </a:solidFill>
                <a:ea typeface="Cambria Math" panose="02040503050406030204" pitchFamily="18" charset="0"/>
              </a:rPr>
              <a:t>3 positive </a:t>
            </a:r>
            <a:r>
              <a:rPr lang="en-US" altLang="zh-CN" dirty="0">
                <a:ea typeface="Cambria Math" panose="02040503050406030204" pitchFamily="18" charset="0"/>
              </a:rPr>
              <a:t>&amp; </a:t>
            </a:r>
            <a:r>
              <a:rPr lang="en-US" altLang="zh-CN" b="1" dirty="0">
                <a:solidFill>
                  <a:srgbClr val="FF0000"/>
                </a:solidFill>
                <a:ea typeface="Cambria Math" panose="02040503050406030204" pitchFamily="18" charset="0"/>
              </a:rPr>
              <a:t>4 negative</a:t>
            </a:r>
            <a:r>
              <a:rPr lang="en-US" altLang="zh-CN" dirty="0">
                <a:ea typeface="Cambria Math" panose="02040503050406030204" pitchFamily="18" charset="0"/>
              </a:rPr>
              <a:t>. 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5096680" y="2437933"/>
            <a:ext cx="6185593" cy="2019582"/>
            <a:chOff x="3003203" y="1748841"/>
            <a:chExt cx="6185593" cy="201958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r="1619"/>
            <a:stretch>
              <a:fillRect/>
            </a:stretch>
          </p:blipFill>
          <p:spPr>
            <a:xfrm>
              <a:off x="3003203" y="1748841"/>
              <a:ext cx="6185593" cy="2019582"/>
            </a:xfrm>
            <a:prstGeom prst="rect">
              <a:avLst/>
            </a:prstGeom>
          </p:spPr>
        </p:pic>
        <p:sp>
          <p:nvSpPr>
            <p:cNvPr id="12" name="矩形: 圆角 11"/>
            <p:cNvSpPr/>
            <p:nvPr/>
          </p:nvSpPr>
          <p:spPr>
            <a:xfrm>
              <a:off x="3267456" y="2746440"/>
              <a:ext cx="627888" cy="252792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8375904" y="1748841"/>
              <a:ext cx="627888" cy="252792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8375904" y="2491339"/>
              <a:ext cx="627888" cy="252792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7563012" y="2489030"/>
              <a:ext cx="721452" cy="25279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8290560" y="3241334"/>
              <a:ext cx="713232" cy="25279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4632960" y="3241334"/>
              <a:ext cx="713232" cy="25279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6849780" y="2236238"/>
              <a:ext cx="713232" cy="25279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标题 2"/>
          <p:cNvSpPr txBox="1"/>
          <p:nvPr/>
        </p:nvSpPr>
        <p:spPr>
          <a:xfrm>
            <a:off x="1920684" y="303350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Abstract Patterns for the Events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1E10D1B9-74DA-3E4F-992A-A40BF2C9646D}"/>
              </a:ext>
            </a:extLst>
          </p:cNvPr>
          <p:cNvSpPr txBox="1"/>
          <p:nvPr/>
        </p:nvSpPr>
        <p:spPr>
          <a:xfrm>
            <a:off x="2234663" y="114472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…</a:t>
            </a:r>
            <a:endParaRPr kumimoji="1"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14D191A7-7E07-483C-9EB0-602AC4926563}"/>
              </a:ext>
            </a:extLst>
          </p:cNvPr>
          <p:cNvSpPr/>
          <p:nvPr/>
        </p:nvSpPr>
        <p:spPr bwMode="auto">
          <a:xfrm>
            <a:off x="1847998" y="1896698"/>
            <a:ext cx="1265772" cy="408623"/>
          </a:xfrm>
          <a:prstGeom prst="round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Conv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9818149F-2AE2-40C5-9871-B88B45E69ED4}"/>
              </a:ext>
            </a:extLst>
          </p:cNvPr>
          <p:cNvSpPr/>
          <p:nvPr/>
        </p:nvSpPr>
        <p:spPr bwMode="auto">
          <a:xfrm>
            <a:off x="1104391" y="2550460"/>
            <a:ext cx="2752986" cy="408623"/>
          </a:xfrm>
          <a:prstGeom prst="round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Batch Normalization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9F71D5CA-B5C9-42AA-8CF3-BCE20923FC52}"/>
              </a:ext>
            </a:extLst>
          </p:cNvPr>
          <p:cNvSpPr/>
          <p:nvPr/>
        </p:nvSpPr>
        <p:spPr bwMode="auto">
          <a:xfrm>
            <a:off x="1630278" y="3226602"/>
            <a:ext cx="1701212" cy="408623"/>
          </a:xfrm>
          <a:prstGeom prst="round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Activation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xmlns="" id="{2BCE40B0-D233-4B17-A882-F305079F4DD1}"/>
              </a:ext>
            </a:extLst>
          </p:cNvPr>
          <p:cNvSpPr/>
          <p:nvPr/>
        </p:nvSpPr>
        <p:spPr bwMode="auto">
          <a:xfrm>
            <a:off x="1204866" y="3930426"/>
            <a:ext cx="2552035" cy="408623"/>
          </a:xfrm>
          <a:prstGeom prst="round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Global Max Pooling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99690EA3-B7E1-4808-8B99-1C55D20EFE72}"/>
              </a:ext>
            </a:extLst>
          </p:cNvPr>
          <p:cNvSpPr/>
          <p:nvPr/>
        </p:nvSpPr>
        <p:spPr bwMode="auto">
          <a:xfrm>
            <a:off x="1720262" y="4612791"/>
            <a:ext cx="1521242" cy="408623"/>
          </a:xfrm>
          <a:prstGeom prst="roundRect">
            <a:avLst/>
          </a:prstGeom>
          <a:solidFill>
            <a:srgbClr val="FF3300"/>
          </a:solidFill>
          <a:ln w="28575" cap="flat" cmpd="sng" algn="ctr">
            <a:noFill/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Prediction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F9E6AEF0-3B90-4D13-A3E2-FDD10C4E1BE0}"/>
              </a:ext>
            </a:extLst>
          </p:cNvPr>
          <p:cNvCxnSpPr>
            <a:stCxn id="5" idx="2"/>
            <a:endCxn id="3" idx="0"/>
          </p:cNvCxnSpPr>
          <p:nvPr/>
        </p:nvCxnSpPr>
        <p:spPr bwMode="auto">
          <a:xfrm flipH="1">
            <a:off x="2480884" y="1606389"/>
            <a:ext cx="1" cy="290309"/>
          </a:xfrm>
          <a:prstGeom prst="straightConnector1">
            <a:avLst/>
          </a:prstGeom>
          <a:solidFill>
            <a:srgbClr val="FFFFB7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xmlns="" id="{BA0606BE-0942-4ED0-B9E4-3CAE93E29722}"/>
              </a:ext>
            </a:extLst>
          </p:cNvPr>
          <p:cNvCxnSpPr>
            <a:cxnSpLocks/>
            <a:stCxn id="3" idx="2"/>
            <a:endCxn id="25" idx="0"/>
          </p:cNvCxnSpPr>
          <p:nvPr/>
        </p:nvCxnSpPr>
        <p:spPr bwMode="auto">
          <a:xfrm>
            <a:off x="2480884" y="2305321"/>
            <a:ext cx="0" cy="245139"/>
          </a:xfrm>
          <a:prstGeom prst="straightConnector1">
            <a:avLst/>
          </a:prstGeom>
          <a:solidFill>
            <a:srgbClr val="FFFFB7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xmlns="" id="{FE90F630-1134-4E45-8235-B2C9F5139AEB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 bwMode="auto">
          <a:xfrm>
            <a:off x="2480884" y="2959083"/>
            <a:ext cx="0" cy="267519"/>
          </a:xfrm>
          <a:prstGeom prst="straightConnector1">
            <a:avLst/>
          </a:prstGeom>
          <a:solidFill>
            <a:srgbClr val="FFFFB7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xmlns="" id="{104F90BB-5AA5-4FBD-B6EB-18366AD6F5BC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 bwMode="auto">
          <a:xfrm>
            <a:off x="2480884" y="3635225"/>
            <a:ext cx="0" cy="295201"/>
          </a:xfrm>
          <a:prstGeom prst="straightConnector1">
            <a:avLst/>
          </a:prstGeom>
          <a:solidFill>
            <a:srgbClr val="FFFFB7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xmlns="" id="{AD4CCE4C-85AF-4493-A8FB-7941B7427F55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 bwMode="auto">
          <a:xfrm flipH="1">
            <a:off x="2480883" y="4339049"/>
            <a:ext cx="1" cy="273742"/>
          </a:xfrm>
          <a:prstGeom prst="straightConnector1">
            <a:avLst/>
          </a:prstGeom>
          <a:solidFill>
            <a:srgbClr val="FFFFB7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4" name="灯片编号占位符 5">
            <a:extLst>
              <a:ext uri="{FF2B5EF4-FFF2-40B4-BE49-F238E27FC236}">
                <a16:creationId xmlns:a16="http://schemas.microsoft.com/office/drawing/2014/main" xmlns="" id="{BFA7BBB9-8688-444A-8364-14389062CAD8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13</a:t>
            </a:fld>
            <a:endParaRPr lang="zh-CN" altLang="en-US" sz="1400" b="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70" y="-654329"/>
            <a:ext cx="7757160" cy="7757160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/>
        </p:nvSpPr>
        <p:spPr>
          <a:xfrm>
            <a:off x="-180702" y="1116837"/>
            <a:ext cx="4411091" cy="3863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0075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Cambria Math" panose="02040503050406030204" pitchFamily="18" charset="0"/>
              </a:rPr>
              <a:t>The evolution of the feature maps of the 7 filters according to predicted values.</a:t>
            </a:r>
          </a:p>
          <a:p>
            <a:pPr marL="600075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Cambria Math" panose="02040503050406030204" pitchFamily="18" charset="0"/>
              </a:rPr>
              <a:t>General findings</a:t>
            </a:r>
          </a:p>
          <a:p>
            <a:pPr marL="1085850" lvl="3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1600" dirty="0">
                <a:solidFill>
                  <a:srgbClr val="00B050"/>
                </a:solidFill>
                <a:ea typeface="Cambria Math" panose="02040503050406030204" pitchFamily="18" charset="0"/>
              </a:rPr>
              <a:t>Positive filters contribute to </a:t>
            </a:r>
            <a:r>
              <a:rPr lang="el-GR" altLang="zh-CN" sz="1600" dirty="0">
                <a:solidFill>
                  <a:srgbClr val="00B050"/>
                </a:solidFill>
                <a:ea typeface="Cambria Math" panose="02040503050406030204" pitchFamily="18" charset="0"/>
              </a:rPr>
              <a:t>0νββ</a:t>
            </a:r>
            <a:r>
              <a:rPr lang="en-US" altLang="zh-CN" sz="1600" dirty="0">
                <a:solidFill>
                  <a:srgbClr val="00B050"/>
                </a:solidFill>
                <a:ea typeface="Cambria Math" panose="02040503050406030204" pitchFamily="18" charset="0"/>
              </a:rPr>
              <a:t> events</a:t>
            </a:r>
          </a:p>
          <a:p>
            <a:pPr marL="1085850" lvl="3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1600" dirty="0">
                <a:solidFill>
                  <a:srgbClr val="FF0000"/>
                </a:solidFill>
                <a:ea typeface="Cambria Math" panose="02040503050406030204" pitchFamily="18" charset="0"/>
              </a:rPr>
              <a:t>Negative filters contribute to background events</a:t>
            </a:r>
          </a:p>
          <a:p>
            <a:pPr marL="1085850" lvl="3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1600" dirty="0">
                <a:solidFill>
                  <a:srgbClr val="1F4E79"/>
                </a:solidFill>
                <a:ea typeface="Cambria Math" panose="02040503050406030204" pitchFamily="18" charset="0"/>
              </a:rPr>
              <a:t>Supplementary</a:t>
            </a:r>
            <a:r>
              <a:rPr lang="zh-CN" altLang="en-US" sz="1600" dirty="0">
                <a:solidFill>
                  <a:srgbClr val="1F4E79"/>
                </a:solidFill>
              </a:rPr>
              <a:t> </a:t>
            </a:r>
            <a:r>
              <a:rPr lang="en-US" altLang="zh-CN" sz="1600" dirty="0">
                <a:solidFill>
                  <a:srgbClr val="1F4E79"/>
                </a:solidFill>
                <a:ea typeface="Cambria Math" panose="02040503050406030204" pitchFamily="18" charset="0"/>
              </a:rPr>
              <a:t>filters</a:t>
            </a:r>
          </a:p>
          <a:p>
            <a:pPr marL="800100" lvl="3" indent="0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FF0000"/>
                </a:solidFill>
                <a:ea typeface="Cambria Math" panose="02040503050406030204" pitchFamily="18" charset="0"/>
              </a:rPr>
              <a:t> </a:t>
            </a:r>
            <a:endParaRPr lang="en-US" altLang="zh-CN" sz="1600" dirty="0">
              <a:solidFill>
                <a:srgbClr val="FF0000"/>
              </a:solidFill>
              <a:ea typeface="Cambria Math" panose="02040503050406030204" pitchFamily="18" charset="0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31208" y="3328416"/>
            <a:ext cx="1499616" cy="2987040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/>
        </p:nvSpPr>
        <p:spPr>
          <a:xfrm>
            <a:off x="5977128" y="3328416"/>
            <a:ext cx="2930738" cy="146913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>
            <a:off x="5977128" y="4852416"/>
            <a:ext cx="4492752" cy="14691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50" y="6408421"/>
            <a:ext cx="3048000" cy="42173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739806" y="6406921"/>
            <a:ext cx="25126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800" dirty="0"/>
              <a:t>Current predict value:</a:t>
            </a:r>
            <a:endParaRPr lang="zh-CN" altLang="en-US" sz="1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8907866" y="4457770"/>
            <a:ext cx="2306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  <a:latin typeface="+mn-lt"/>
                <a:ea typeface="Cambria Math" panose="02040503050406030204" pitchFamily="18" charset="0"/>
              </a:rPr>
              <a:t>Preliminary images</a:t>
            </a:r>
            <a:endParaRPr lang="en-US" altLang="zh-CN" sz="1400" b="1" dirty="0">
              <a:solidFill>
                <a:schemeClr val="bg2">
                  <a:lumMod val="75000"/>
                </a:schemeClr>
              </a:solidFill>
              <a:latin typeface="+mn-lt"/>
              <a:ea typeface="Cambria Math" panose="02040503050406030204" pitchFamily="18" charset="0"/>
            </a:endParaRP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xmlns="" id="{C188880F-0727-EB4D-BEDD-D877BAEF72DD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14</a:t>
            </a:fld>
            <a:endParaRPr lang="zh-CN" altLang="en-US" sz="1400" b="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2"/>
          <p:cNvSpPr>
            <a:spLocks noGrp="1"/>
          </p:cNvSpPr>
          <p:nvPr/>
        </p:nvSpPr>
        <p:spPr>
          <a:xfrm>
            <a:off x="0" y="1220369"/>
            <a:ext cx="4813427" cy="1801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0075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Cambria Math" panose="02040503050406030204" pitchFamily="18" charset="0"/>
              </a:rPr>
              <a:t>Fixed maximum positions for positive filters.</a:t>
            </a:r>
          </a:p>
          <a:p>
            <a:pPr marL="600075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Cambria Math" panose="02040503050406030204" pitchFamily="18" charset="0"/>
              </a:rPr>
              <a:t>The absolute values of maximum of  negative filters are neglectable.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931920" y="114300"/>
            <a:ext cx="7452360" cy="7452360"/>
            <a:chOff x="3931920" y="114300"/>
            <a:chExt cx="7452360" cy="745236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20" y="114300"/>
              <a:ext cx="7452360" cy="745236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9365791" y="4213633"/>
              <a:ext cx="1338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Predict value:</a:t>
              </a:r>
            </a:p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0.9941</a:t>
              </a:r>
              <a:endParaRPr lang="zh-CN" altLang="en-US" sz="1600" dirty="0">
                <a:latin typeface="Cambria Math" panose="020405030504060302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931920" y="114300"/>
            <a:ext cx="7452360" cy="7452360"/>
            <a:chOff x="3931920" y="114300"/>
            <a:chExt cx="7452360" cy="745236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31920" y="114300"/>
              <a:ext cx="7452360" cy="7452360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9365791" y="4213633"/>
              <a:ext cx="1338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Predict value:</a:t>
              </a:r>
            </a:p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0.998</a:t>
              </a:r>
              <a:endParaRPr lang="zh-CN" altLang="en-US" sz="1600" dirty="0">
                <a:latin typeface="Cambria Math" panose="02040503050406030204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929464" y="119213"/>
            <a:ext cx="7452360" cy="7452360"/>
            <a:chOff x="3931920" y="114300"/>
            <a:chExt cx="7452360" cy="745236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31920" y="114300"/>
              <a:ext cx="7452360" cy="745236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9365791" y="4213633"/>
              <a:ext cx="1338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Predict value:</a:t>
              </a:r>
            </a:p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0.9937</a:t>
              </a:r>
              <a:endParaRPr lang="zh-CN" altLang="en-US" sz="1600" dirty="0">
                <a:latin typeface="Cambria Math" panose="02040503050406030204" pitchFamily="18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202952" y="5005873"/>
            <a:ext cx="217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Preliminary images</a:t>
            </a:r>
            <a:endParaRPr lang="en-US" altLang="zh-CN" sz="1400" b="1" dirty="0">
              <a:solidFill>
                <a:schemeClr val="bg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5D8DFC-B787-EE45-8DCE-3DF9952E3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5" y="3619500"/>
            <a:ext cx="4296833" cy="2578099"/>
          </a:xfrm>
          <a:prstGeom prst="rect">
            <a:avLst/>
          </a:prstGeom>
        </p:spPr>
      </p:pic>
      <p:sp>
        <p:nvSpPr>
          <p:cNvPr id="24" name="标题 2">
            <a:extLst>
              <a:ext uri="{FF2B5EF4-FFF2-40B4-BE49-F238E27FC236}">
                <a16:creationId xmlns:a16="http://schemas.microsoft.com/office/drawing/2014/main" xmlns="" id="{1BE0AA39-ECE7-4B2B-A7FE-14A4D3AFE14F}"/>
              </a:ext>
            </a:extLst>
          </p:cNvPr>
          <p:cNvSpPr txBox="1"/>
          <p:nvPr/>
        </p:nvSpPr>
        <p:spPr>
          <a:xfrm>
            <a:off x="1920684" y="171851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Patterns for </a:t>
            </a:r>
            <a:r>
              <a:rPr lang="el-GR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0νββ</a:t>
            </a: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-like Events</a:t>
            </a:r>
          </a:p>
        </p:txBody>
      </p:sp>
      <p:sp>
        <p:nvSpPr>
          <p:cNvPr id="25" name="灯片编号占位符 5">
            <a:extLst>
              <a:ext uri="{FF2B5EF4-FFF2-40B4-BE49-F238E27FC236}">
                <a16:creationId xmlns:a16="http://schemas.microsoft.com/office/drawing/2014/main" xmlns="" id="{5273734F-BA2C-F248-A776-425218C89AE6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15</a:t>
            </a:fld>
            <a:endParaRPr lang="zh-CN" altLang="en-US" sz="1400" b="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931920" y="114300"/>
            <a:ext cx="7452360" cy="7452360"/>
            <a:chOff x="3931920" y="114300"/>
            <a:chExt cx="7452360" cy="745236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31920" y="114300"/>
              <a:ext cx="7452360" cy="745236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9365791" y="4213633"/>
              <a:ext cx="1338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Predict value:</a:t>
              </a:r>
            </a:p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0.4314</a:t>
              </a:r>
              <a:endParaRPr lang="zh-CN" altLang="en-US" sz="1600" dirty="0">
                <a:latin typeface="Cambria Math" panose="02040503050406030204" pitchFamily="18" charset="0"/>
              </a:endParaRPr>
            </a:p>
          </p:txBody>
        </p:sp>
      </p:grpSp>
      <p:sp>
        <p:nvSpPr>
          <p:cNvPr id="14" name="内容占位符 2"/>
          <p:cNvSpPr>
            <a:spLocks noGrp="1"/>
          </p:cNvSpPr>
          <p:nvPr/>
        </p:nvSpPr>
        <p:spPr>
          <a:xfrm>
            <a:off x="0" y="880072"/>
            <a:ext cx="4813427" cy="2607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0075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Cambria Math" panose="02040503050406030204" pitchFamily="18" charset="0"/>
              </a:rPr>
              <a:t>The maximum positions are no longer fixed for both positive and negative filters.</a:t>
            </a:r>
          </a:p>
          <a:p>
            <a:pPr marL="600075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Cambria Math" panose="02040503050406030204" pitchFamily="18" charset="0"/>
              </a:rPr>
              <a:t>The absolute values of maximum of  positive and negative filters are comparable.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929458" y="119219"/>
            <a:ext cx="7452360" cy="7452360"/>
            <a:chOff x="3931920" y="114300"/>
            <a:chExt cx="7452360" cy="745236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31920" y="114300"/>
              <a:ext cx="7452360" cy="745236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9365791" y="4213633"/>
              <a:ext cx="1338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Predict value:</a:t>
              </a:r>
            </a:p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0.4842</a:t>
              </a:r>
              <a:endParaRPr lang="zh-CN" altLang="en-US" sz="1600" dirty="0">
                <a:latin typeface="Cambria Math" panose="020405030504060302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927000" y="116762"/>
            <a:ext cx="7452360" cy="7452360"/>
            <a:chOff x="3931920" y="114300"/>
            <a:chExt cx="7452360" cy="745236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31920" y="114300"/>
              <a:ext cx="7452360" cy="745236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365791" y="4213633"/>
              <a:ext cx="1338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Predict value:</a:t>
              </a:r>
            </a:p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0.5797</a:t>
              </a:r>
              <a:endParaRPr lang="zh-CN" altLang="en-US" sz="1600" dirty="0">
                <a:latin typeface="Cambria Math" panose="02040503050406030204" pitchFamily="18" charset="0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202952" y="5005873"/>
            <a:ext cx="2183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  <a:latin typeface="+mn-lt"/>
                <a:ea typeface="Cambria Math" panose="02040503050406030204" pitchFamily="18" charset="0"/>
              </a:rPr>
              <a:t>Preliminary images</a:t>
            </a:r>
            <a:endParaRPr lang="en-US" altLang="zh-CN" sz="1400" b="1" dirty="0">
              <a:solidFill>
                <a:schemeClr val="bg2">
                  <a:lumMod val="75000"/>
                </a:schemeClr>
              </a:solidFill>
              <a:latin typeface="+mn-lt"/>
              <a:ea typeface="Cambria Math" panose="020405030504060302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209D3AC1-86DC-478A-AFCA-B805A9569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5" y="3619500"/>
            <a:ext cx="4296833" cy="2578099"/>
          </a:xfrm>
          <a:prstGeom prst="rect">
            <a:avLst/>
          </a:prstGeom>
        </p:spPr>
      </p:pic>
      <p:sp>
        <p:nvSpPr>
          <p:cNvPr id="22" name="标题 2">
            <a:extLst>
              <a:ext uri="{FF2B5EF4-FFF2-40B4-BE49-F238E27FC236}">
                <a16:creationId xmlns:a16="http://schemas.microsoft.com/office/drawing/2014/main" xmlns="" id="{BABEA6A7-69E2-4A60-94BC-5026189C3402}"/>
              </a:ext>
            </a:extLst>
          </p:cNvPr>
          <p:cNvSpPr txBox="1"/>
          <p:nvPr/>
        </p:nvSpPr>
        <p:spPr>
          <a:xfrm>
            <a:off x="1920684" y="171851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Patterns for Uncertain Events </a:t>
            </a:r>
          </a:p>
        </p:txBody>
      </p:sp>
      <p:sp>
        <p:nvSpPr>
          <p:cNvPr id="19" name="灯片编号占位符 5">
            <a:extLst>
              <a:ext uri="{FF2B5EF4-FFF2-40B4-BE49-F238E27FC236}">
                <a16:creationId xmlns:a16="http://schemas.microsoft.com/office/drawing/2014/main" xmlns="" id="{FD35CEC4-C1F5-8449-BADB-13CCB543DB57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16</a:t>
            </a:fld>
            <a:endParaRPr lang="zh-CN" altLang="en-US" sz="1400" b="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931920" y="114300"/>
            <a:ext cx="7452360" cy="7452360"/>
            <a:chOff x="3931920" y="114300"/>
            <a:chExt cx="7452360" cy="745236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31920" y="114300"/>
              <a:ext cx="7452360" cy="745236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9365791" y="4213633"/>
              <a:ext cx="1338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Predict value:</a:t>
              </a:r>
            </a:p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0.013</a:t>
              </a:r>
              <a:endParaRPr lang="zh-CN" altLang="en-US" sz="1600" dirty="0">
                <a:latin typeface="Cambria Math" panose="02040503050406030204" pitchFamily="18" charset="0"/>
              </a:endParaRPr>
            </a:p>
          </p:txBody>
        </p:sp>
      </p:grpSp>
      <p:sp>
        <p:nvSpPr>
          <p:cNvPr id="13" name="标题 2"/>
          <p:cNvSpPr txBox="1"/>
          <p:nvPr/>
        </p:nvSpPr>
        <p:spPr>
          <a:xfrm>
            <a:off x="1920684" y="171851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Patterns for Background-like Events </a:t>
            </a:r>
          </a:p>
        </p:txBody>
      </p:sp>
      <p:sp>
        <p:nvSpPr>
          <p:cNvPr id="18" name="内容占位符 2"/>
          <p:cNvSpPr>
            <a:spLocks noGrp="1"/>
          </p:cNvSpPr>
          <p:nvPr/>
        </p:nvSpPr>
        <p:spPr>
          <a:xfrm>
            <a:off x="-193087" y="1377769"/>
            <a:ext cx="4813427" cy="1873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0075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Cambria Math" panose="02040503050406030204" pitchFamily="18" charset="0"/>
              </a:rPr>
              <a:t>The maximum positions for negative filters are not fixed.</a:t>
            </a:r>
          </a:p>
          <a:p>
            <a:pPr marL="600075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Cambria Math" panose="02040503050406030204" pitchFamily="18" charset="0"/>
              </a:rPr>
              <a:t>The absolute values of maximum of  positive filters are neglectable.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929465" y="119215"/>
            <a:ext cx="7452360" cy="7452360"/>
            <a:chOff x="3931920" y="114300"/>
            <a:chExt cx="7452360" cy="745236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31920" y="114300"/>
              <a:ext cx="7452360" cy="745236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365791" y="4213633"/>
              <a:ext cx="1338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Predict value:</a:t>
              </a:r>
            </a:p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0.0008</a:t>
              </a:r>
              <a:endParaRPr lang="zh-CN" altLang="en-US" sz="1600" dirty="0">
                <a:latin typeface="Cambria Math" panose="02040503050406030204" pitchFamily="18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927008" y="116758"/>
            <a:ext cx="7452360" cy="7452360"/>
            <a:chOff x="3931920" y="114300"/>
            <a:chExt cx="7452360" cy="745236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31920" y="114300"/>
              <a:ext cx="7452360" cy="7452360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9365791" y="4213633"/>
              <a:ext cx="1338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Predict value:</a:t>
              </a:r>
            </a:p>
            <a:p>
              <a:pPr algn="ctr"/>
              <a:r>
                <a:rPr lang="en-US" altLang="zh-CN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0.0012</a:t>
              </a:r>
              <a:endParaRPr lang="zh-CN" altLang="en-US" sz="1600" dirty="0">
                <a:latin typeface="Cambria Math" panose="02040503050406030204" pitchFamily="18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9202952" y="5005873"/>
            <a:ext cx="232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  <a:latin typeface="+mn-lt"/>
                <a:ea typeface="Cambria Math" panose="02040503050406030204" pitchFamily="18" charset="0"/>
              </a:rPr>
              <a:t>Preliminary images</a:t>
            </a:r>
            <a:endParaRPr lang="en-US" altLang="zh-CN" sz="1400" b="1" dirty="0">
              <a:solidFill>
                <a:schemeClr val="bg2">
                  <a:lumMod val="75000"/>
                </a:schemeClr>
              </a:solidFill>
              <a:latin typeface="+mn-lt"/>
              <a:ea typeface="Cambria Math" panose="020405030504060302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36EC9EB-03FB-47D1-ACA9-3091C05106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5" y="3619500"/>
            <a:ext cx="4296833" cy="2578099"/>
          </a:xfrm>
          <a:prstGeom prst="rect">
            <a:avLst/>
          </a:prstGeom>
        </p:spPr>
      </p:pic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xmlns="" id="{01306F4C-F346-EE45-B8A3-88A6F2605A7E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17</a:t>
            </a:fld>
            <a:endParaRPr lang="zh-CN" altLang="en-US" sz="1400" b="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2"/>
          <p:cNvSpPr txBox="1"/>
          <p:nvPr/>
        </p:nvSpPr>
        <p:spPr>
          <a:xfrm>
            <a:off x="1237602" y="239596"/>
            <a:ext cx="9716796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Analyzing</a:t>
            </a:r>
            <a:r>
              <a:rPr lang="zh-CN" altLang="en-US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of</a:t>
            </a:r>
            <a:r>
              <a:rPr lang="zh-CN" altLang="en-US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the</a:t>
            </a:r>
            <a:r>
              <a:rPr lang="zh-CN" altLang="en-US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distribution</a:t>
            </a:r>
            <a:r>
              <a:rPr lang="zh-CN" altLang="en-US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diagram</a:t>
            </a:r>
            <a:r>
              <a:rPr lang="zh-CN" altLang="en-US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of</a:t>
            </a:r>
            <a:r>
              <a:rPr lang="zh-CN" altLang="en-US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the</a:t>
            </a:r>
            <a:r>
              <a:rPr lang="zh-CN" altLang="en-US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error</a:t>
            </a:r>
            <a:endParaRPr lang="zh-CN" altLang="en-US" sz="3200" dirty="0">
              <a:solidFill>
                <a:schemeClr val="accent2"/>
              </a:solidFill>
              <a:ea typeface="黑体" panose="02010800040101010101" pitchFamily="49" charset="-122"/>
              <a:cs typeface="Times New Roman" panose="0202050305040509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37407" y="1515325"/>
            <a:ext cx="2755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n-lt"/>
                <a:ea typeface="Cambria Math" panose="02040503050406030204" pitchFamily="18" charset="0"/>
              </a:rPr>
              <a:t>With 3 positive filters</a:t>
            </a:r>
            <a:endParaRPr lang="zh-CN" altLang="en-US" sz="2000" dirty="0">
              <a:latin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732172" y="4140689"/>
            <a:ext cx="2827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n-lt"/>
                <a:ea typeface="Cambria Math" panose="02040503050406030204" pitchFamily="18" charset="0"/>
              </a:rPr>
              <a:t>With 4 negative filters</a:t>
            </a:r>
            <a:endParaRPr lang="zh-CN" altLang="en-US" sz="2000" dirty="0">
              <a:latin typeface="+mn-lt"/>
            </a:endParaRPr>
          </a:p>
        </p:txBody>
      </p:sp>
      <p:cxnSp>
        <p:nvCxnSpPr>
          <p:cNvPr id="26" name="直接箭头连接符 25"/>
          <p:cNvCxnSpPr>
            <a:cxnSpLocks/>
            <a:stCxn id="9" idx="3"/>
            <a:endCxn id="12" idx="1"/>
          </p:cNvCxnSpPr>
          <p:nvPr/>
        </p:nvCxnSpPr>
        <p:spPr bwMode="auto">
          <a:xfrm flipV="1">
            <a:off x="7507582" y="1603580"/>
            <a:ext cx="1301572" cy="1377371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cxnSpLocks/>
            <a:stCxn id="9" idx="3"/>
            <a:endCxn id="15" idx="1"/>
          </p:cNvCxnSpPr>
          <p:nvPr/>
        </p:nvCxnSpPr>
        <p:spPr bwMode="auto">
          <a:xfrm>
            <a:off x="7507582" y="2980951"/>
            <a:ext cx="1338841" cy="6435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cxnSpLocks/>
            <a:stCxn id="21" idx="3"/>
            <a:endCxn id="27" idx="1"/>
          </p:cNvCxnSpPr>
          <p:nvPr/>
        </p:nvCxnSpPr>
        <p:spPr bwMode="auto">
          <a:xfrm flipV="1">
            <a:off x="7473410" y="4577950"/>
            <a:ext cx="1340968" cy="103317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cxnSpLocks/>
            <a:stCxn id="21" idx="3"/>
            <a:endCxn id="29" idx="1"/>
          </p:cNvCxnSpPr>
          <p:nvPr/>
        </p:nvCxnSpPr>
        <p:spPr bwMode="auto">
          <a:xfrm>
            <a:off x="7473410" y="5611124"/>
            <a:ext cx="1335744" cy="425089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>
            <a:cxnSpLocks/>
            <a:stCxn id="5" idx="3"/>
            <a:endCxn id="9" idx="1"/>
          </p:cNvCxnSpPr>
          <p:nvPr/>
        </p:nvCxnSpPr>
        <p:spPr bwMode="auto">
          <a:xfrm flipV="1">
            <a:off x="3373262" y="2980951"/>
            <a:ext cx="1389915" cy="625819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cxnSpLocks/>
            <a:stCxn id="5" idx="3"/>
            <a:endCxn id="21" idx="1"/>
          </p:cNvCxnSpPr>
          <p:nvPr/>
        </p:nvCxnSpPr>
        <p:spPr bwMode="auto">
          <a:xfrm>
            <a:off x="3373262" y="3606770"/>
            <a:ext cx="1334124" cy="200435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 rot="18797929">
            <a:off x="7698487" y="191015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800" dirty="0">
                <a:latin typeface="+mn-lt"/>
                <a:ea typeface="Cambria Math" panose="02040503050406030204" pitchFamily="18" charset="0"/>
              </a:rPr>
              <a:t>0νββ</a:t>
            </a:r>
            <a:endParaRPr lang="zh-CN" altLang="en-US" sz="1800" dirty="0">
              <a:latin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 rot="1060229">
            <a:off x="7641339" y="581562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800" dirty="0">
                <a:latin typeface="+mn-lt"/>
                <a:ea typeface="Cambria Math" panose="02040503050406030204" pitchFamily="18" charset="0"/>
              </a:rPr>
              <a:t>0νββ</a:t>
            </a:r>
            <a:endParaRPr lang="zh-CN" altLang="en-US" sz="1800" dirty="0">
              <a:latin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 rot="19376725">
            <a:off x="7354671" y="4776550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n-lt"/>
                <a:ea typeface="Cambria Math" panose="02040503050406030204" pitchFamily="18" charset="0"/>
              </a:rPr>
              <a:t>Background</a:t>
            </a:r>
            <a:endParaRPr lang="zh-CN" altLang="en-US" sz="1600" dirty="0">
              <a:latin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 rot="175688">
            <a:off x="7445595" y="3047205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n-lt"/>
                <a:ea typeface="Cambria Math" panose="02040503050406030204" pitchFamily="18" charset="0"/>
              </a:rPr>
              <a:t>Background</a:t>
            </a:r>
            <a:endParaRPr lang="zh-CN" altLang="en-US" sz="1600" dirty="0">
              <a:latin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7D004DA-727B-374B-8121-17AE0E137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2" y="2526770"/>
            <a:ext cx="3010910" cy="216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F4C5893-DF3C-AB41-B4BA-B27BF5606A09}"/>
              </a:ext>
            </a:extLst>
          </p:cNvPr>
          <p:cNvSpPr txBox="1"/>
          <p:nvPr/>
        </p:nvSpPr>
        <p:spPr>
          <a:xfrm>
            <a:off x="310489" y="4683949"/>
            <a:ext cx="3392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+mn-lt"/>
              </a:rPr>
              <a:t>ΔP: </a:t>
            </a:r>
            <a:r>
              <a:rPr kumimoji="1" lang="en-US" altLang="zh-CN" sz="1600" dirty="0">
                <a:solidFill>
                  <a:srgbClr val="FF0000"/>
                </a:solidFill>
                <a:latin typeface="+mn-lt"/>
              </a:rPr>
              <a:t>Offset of prediction </a:t>
            </a:r>
            <a:r>
              <a:rPr kumimoji="1" lang="en-US" altLang="zh-CN" sz="1600" dirty="0">
                <a:latin typeface="+mn-lt"/>
              </a:rPr>
              <a:t>between selected filters and all 64 filters.</a:t>
            </a:r>
            <a:endParaRPr kumimoji="1" lang="zh-CN" altLang="en-US" sz="1600" dirty="0">
              <a:latin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8026587-22B9-0048-B1C9-E80724C53D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177" y="1952560"/>
            <a:ext cx="2744405" cy="2056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FC1EA2A-185C-3C47-A267-24A143F86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154" y="892127"/>
            <a:ext cx="1969200" cy="14229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E6668F3-CC5D-E745-B8B3-1D5196916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6423" y="2340270"/>
            <a:ext cx="1893990" cy="141006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35A8008F-EE5A-AD46-8408-4E92D45432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253" y="4577924"/>
            <a:ext cx="2749157" cy="20664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FC18A175-6E33-3348-9A6C-2818FA1A3B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4378" y="3870456"/>
            <a:ext cx="1946139" cy="14149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2A07E56-CBCE-8A40-AA38-9B8FAC19DA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154" y="5314174"/>
            <a:ext cx="1981812" cy="1444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xmlns="" id="{D906C4EB-309C-714B-9653-33C559F73875}"/>
                  </a:ext>
                </a:extLst>
              </p:cNvPr>
              <p:cNvSpPr txBox="1"/>
              <p:nvPr/>
            </p:nvSpPr>
            <p:spPr>
              <a:xfrm>
                <a:off x="35629" y="1336691"/>
                <a:ext cx="464723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600" b="1" i="0" dirty="0">
                    <a:latin typeface="Cambria Math" panose="02040503050406030204" pitchFamily="18" charset="0"/>
                  </a:rPr>
                  <a:t>Prediction formula</a:t>
                </a:r>
              </a:p>
              <a:p>
                <a:pPr lvl="1"/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𝐩𝐫𝐞𝐝𝐢𝐜𝐭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𝐯𝐚𝐥𝐮𝐞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𝐬𝐢𝐠𝐦𝐨𝐢𝐝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(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1600" b="1" i="0" smtClean="0">
                            <a:latin typeface="Cambria Math" panose="02040503050406030204" pitchFamily="18" charset="0"/>
                          </a:rPr>
                          <m:t>𝐌𝐚𝐱</m:t>
                        </m:r>
                        <m:d>
                          <m:d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600" b="1" i="0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altLang="zh-CN" sz="1600" b="1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CN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906C4EB-309C-714B-9653-33C559F73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9" y="1336691"/>
                <a:ext cx="4647234" cy="584775"/>
              </a:xfrm>
              <a:prstGeom prst="rect">
                <a:avLst/>
              </a:prstGeom>
              <a:blipFill>
                <a:blip r:embed="rId11"/>
                <a:stretch>
                  <a:fillRect l="-525" t="-20833" b="-989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爆炸形 1 6">
            <a:extLst>
              <a:ext uri="{FF2B5EF4-FFF2-40B4-BE49-F238E27FC236}">
                <a16:creationId xmlns:a16="http://schemas.microsoft.com/office/drawing/2014/main" xmlns="" id="{0CA2901F-A1A7-EE45-A38A-17B45FE67CAA}"/>
              </a:ext>
            </a:extLst>
          </p:cNvPr>
          <p:cNvSpPr/>
          <p:nvPr/>
        </p:nvSpPr>
        <p:spPr bwMode="auto">
          <a:xfrm>
            <a:off x="9831375" y="831268"/>
            <a:ext cx="1722080" cy="1469469"/>
          </a:xfrm>
          <a:prstGeom prst="irregularSeal1">
            <a:avLst/>
          </a:prstGeom>
          <a:solidFill>
            <a:schemeClr val="bg1"/>
          </a:solidFill>
          <a:ln w="28575" cap="flat" cmpd="sng" algn="ctr">
            <a:solidFill>
              <a:srgbClr val="A50021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Effective</a:t>
            </a: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 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for</a:t>
            </a: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 </a:t>
            </a:r>
            <a:r>
              <a:rPr lang="el-GR" altLang="zh-CN" sz="1400" dirty="0"/>
              <a:t>0νββ</a:t>
            </a:r>
          </a:p>
        </p:txBody>
      </p:sp>
      <p:sp>
        <p:nvSpPr>
          <p:cNvPr id="32" name="爆炸形 1 31">
            <a:extLst>
              <a:ext uri="{FF2B5EF4-FFF2-40B4-BE49-F238E27FC236}">
                <a16:creationId xmlns:a16="http://schemas.microsoft.com/office/drawing/2014/main" xmlns="" id="{CFBE9797-7157-6D41-BB85-C4332804498F}"/>
              </a:ext>
            </a:extLst>
          </p:cNvPr>
          <p:cNvSpPr/>
          <p:nvPr/>
        </p:nvSpPr>
        <p:spPr bwMode="auto">
          <a:xfrm>
            <a:off x="8274487" y="3426466"/>
            <a:ext cx="2194000" cy="1469469"/>
          </a:xfrm>
          <a:prstGeom prst="irregularSeal1">
            <a:avLst/>
          </a:prstGeom>
          <a:solidFill>
            <a:schemeClr val="bg1"/>
          </a:solidFill>
          <a:ln w="28575" cap="flat" cmpd="sng" algn="ctr">
            <a:solidFill>
              <a:srgbClr val="A50021"/>
            </a:solidFill>
            <a:prstDash val="solid"/>
            <a:round/>
            <a:headEnd type="arrow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Effective</a:t>
            </a: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 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for</a:t>
            </a: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 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itchFamily="2" charset="-122"/>
              </a:rPr>
              <a:t>background</a:t>
            </a:r>
            <a:endParaRPr kumimoji="0" lang="zh-CN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ABB9BEE4-3D4E-4559-BABF-6856616545BD}"/>
              </a:ext>
            </a:extLst>
          </p:cNvPr>
          <p:cNvSpPr txBox="1"/>
          <p:nvPr/>
        </p:nvSpPr>
        <p:spPr>
          <a:xfrm>
            <a:off x="1148604" y="2111774"/>
            <a:ext cx="171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n-lt"/>
                <a:ea typeface="Cambria Math" panose="02040503050406030204" pitchFamily="18" charset="0"/>
              </a:rPr>
              <a:t>With 7 filters</a:t>
            </a:r>
            <a:endParaRPr lang="zh-CN" altLang="en-US" sz="20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表格 4">
                <a:extLst>
                  <a:ext uri="{FF2B5EF4-FFF2-40B4-BE49-F238E27FC236}">
                    <a16:creationId xmlns:a16="http://schemas.microsoft.com/office/drawing/2014/main" xmlns="" id="{17CBFCC7-367B-4C93-8DDE-615632D2126E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"/>
                </p:custDataLst>
              </p:nvPr>
            </p:nvGraphicFramePr>
            <p:xfrm>
              <a:off x="81203" y="2484600"/>
              <a:ext cx="3286012" cy="2183324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287887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663262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573110">
                      <a:extLst>
                        <a:ext uri="{9D8B030D-6E8A-4147-A177-3AD203B41FA5}">
                          <a16:colId xmlns:a16="http://schemas.microsoft.com/office/drawing/2014/main" xmlns="" val="2075905879"/>
                        </a:ext>
                      </a:extLst>
                    </a:gridCol>
                    <a:gridCol w="761753">
                      <a:extLst>
                        <a:ext uri="{9D8B030D-6E8A-4147-A177-3AD203B41FA5}">
                          <a16:colId xmlns:a16="http://schemas.microsoft.com/office/drawing/2014/main" xmlns="" val="3570216837"/>
                        </a:ext>
                      </a:extLst>
                    </a:gridCol>
                  </a:tblGrid>
                  <a:tr h="282786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200" b="1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en-US" altLang="zh-CN" sz="1200" b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altLang="zh-CN" sz="12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200" b="1" smtClean="0">
                                            <a:latin typeface="Cambria Math" panose="02040503050406030204" pitchFamily="18" charset="0"/>
                                          </a:rPr>
                                          <m:t>𝜺</m:t>
                                        </m:r>
                                      </m:e>
                                      <m:sub>
                                        <m:r>
                                          <a:rPr lang="en-US" altLang="zh-CN" sz="1200" b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𝒃</m:t>
                                        </m:r>
                                      </m:sub>
                                    </m:sSub>
                                  </m:e>
                                </m:rad>
                              </m:oMath>
                            </m:oMathPara>
                          </a14:m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200" b="1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200" b="1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zh-CN" sz="1200" b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401629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CDR</a:t>
                          </a:r>
                          <a:endParaRPr lang="zh-CN" altLang="en-US" sz="1200" b="1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3.816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0.645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0.0285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401629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Resnet Published</a:t>
                          </a:r>
                          <a:endParaRPr lang="zh-CN" altLang="en-US" sz="1200" b="1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6.264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0.475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0.0057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4016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𝑬𝒇𝒇𝒊𝒄𝒊𝒆𝒏𝒕𝒏𝒆𝒕</m:t>
                                </m:r>
                              </m:oMath>
                            </m:oMathPara>
                          </a14:m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11.09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0.265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0.0006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4016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i="1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Efficientnet with only 7 dominant filters</a:t>
                          </a:r>
                          <a:endParaRPr lang="zh-CN" altLang="en-US" sz="1200" i="1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10.81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0.334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0.00095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7531499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表格 4">
                <a:extLst>
                  <a:ext uri="{FF2B5EF4-FFF2-40B4-BE49-F238E27FC236}">
                    <a16:creationId xmlns:a16="http://schemas.microsoft.com/office/drawing/2014/main" id="{17CBFCC7-367B-4C93-8DDE-615632D2126E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2"/>
                </p:custDataLst>
                <p:extLst>
                  <p:ext uri="{D42A27DB-BD31-4B8C-83A1-F6EECF244321}">
                    <p14:modId xmlns:p14="http://schemas.microsoft.com/office/powerpoint/2010/main" val="3064547913"/>
                  </p:ext>
                </p:extLst>
              </p:nvPr>
            </p:nvGraphicFramePr>
            <p:xfrm>
              <a:off x="81203" y="2484600"/>
              <a:ext cx="3286012" cy="2183324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28788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32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73110">
                      <a:extLst>
                        <a:ext uri="{9D8B030D-6E8A-4147-A177-3AD203B41FA5}">
                          <a16:colId xmlns:a16="http://schemas.microsoft.com/office/drawing/2014/main" val="2075905879"/>
                        </a:ext>
                      </a:extLst>
                    </a:gridCol>
                    <a:gridCol w="761753">
                      <a:extLst>
                        <a:ext uri="{9D8B030D-6E8A-4147-A177-3AD203B41FA5}">
                          <a16:colId xmlns:a16="http://schemas.microsoft.com/office/drawing/2014/main" val="3570216837"/>
                        </a:ext>
                      </a:extLst>
                    </a:gridCol>
                  </a:tblGrid>
                  <a:tr h="282786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3"/>
                          <a:stretch>
                            <a:fillRect l="-194495" t="-2174" r="-201835" b="-69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3"/>
                          <a:stretch>
                            <a:fillRect l="-341489" t="-2174" r="-134043" b="-69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3"/>
                          <a:stretch>
                            <a:fillRect l="-332000" t="-2174" r="-800" b="-6978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1629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CDR</a:t>
                          </a:r>
                          <a:endParaRPr lang="zh-CN" altLang="en-US" sz="1200" b="1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3.816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0.645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0.0285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Resnet Published</a:t>
                          </a:r>
                          <a:endParaRPr lang="zh-CN" altLang="en-US" sz="1200" b="1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6.264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0.475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0.0057</a:t>
                          </a:r>
                          <a:endParaRPr lang="zh-CN" altLang="en-US" sz="12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0162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3"/>
                          <a:stretch>
                            <a:fillRect t="-286364" r="-155189" b="-17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11.09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0.265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0.0006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i="1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Efficientnet with only 7 dominant filters</a:t>
                          </a:r>
                          <a:endParaRPr lang="zh-CN" altLang="en-US" sz="1200" i="1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10.81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0.334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0.00095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1499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5" name="灯片编号占位符 5">
            <a:extLst>
              <a:ext uri="{FF2B5EF4-FFF2-40B4-BE49-F238E27FC236}">
                <a16:creationId xmlns:a16="http://schemas.microsoft.com/office/drawing/2014/main" xmlns="" id="{F4B86002-415F-4A62-9789-D68D4FE52657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18</a:t>
            </a:fld>
            <a:endParaRPr lang="zh-CN" altLang="en-US" sz="1400" b="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46" grpId="0"/>
      <p:bldP spid="47" grpId="0"/>
      <p:bldP spid="48" grpId="0"/>
      <p:bldP spid="49" grpId="0"/>
      <p:bldP spid="7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/>
          <p:nvPr/>
        </p:nvSpPr>
        <p:spPr>
          <a:xfrm>
            <a:off x="1920684" y="313207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Summary</a:t>
            </a: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380809" y="1061781"/>
            <a:ext cx="10760433" cy="4734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ea typeface="Cambria Math" panose="02040503050406030204" pitchFamily="18" charset="0"/>
              </a:rPr>
              <a:t>Trajectories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of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particles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in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 err="1">
                <a:ea typeface="Cambria Math" panose="02040503050406030204" pitchFamily="18" charset="0"/>
              </a:rPr>
              <a:t>PandaX</a:t>
            </a:r>
            <a:r>
              <a:rPr lang="en-US" altLang="zh-CN" sz="2400" dirty="0">
                <a:ea typeface="Cambria Math" panose="02040503050406030204" pitchFamily="18" charset="0"/>
              </a:rPr>
              <a:t>-III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play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an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important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role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in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the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classification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of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signal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and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background.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endParaRPr lang="en-US" altLang="zh-CN" sz="2400" dirty="0">
              <a:ea typeface="Cambria Math" panose="02040503050406030204" pitchFamily="18" charset="0"/>
            </a:endParaRPr>
          </a:p>
          <a:p>
            <a:pPr marL="6858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ea typeface="Cambria Math" panose="02040503050406030204" pitchFamily="18" charset="0"/>
              </a:rPr>
              <a:t>Using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 err="1">
                <a:ea typeface="Cambria Math" panose="02040503050406030204" pitchFamily="18" charset="0"/>
              </a:rPr>
              <a:t>Efficientnet</a:t>
            </a:r>
            <a:r>
              <a:rPr lang="en-US" altLang="zh-CN" sz="2400" dirty="0">
                <a:ea typeface="Cambria Math" panose="02040503050406030204" pitchFamily="18" charset="0"/>
              </a:rPr>
              <a:t>,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we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obtained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a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much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better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machine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learning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result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comparing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with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our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previous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work.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endParaRPr lang="en-US" altLang="zh-CN" sz="2400" dirty="0">
              <a:ea typeface="Cambria Math" panose="02040503050406030204" pitchFamily="18" charset="0"/>
            </a:endParaRPr>
          </a:p>
          <a:p>
            <a:pPr marL="6858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ea typeface="Cambria Math" panose="02040503050406030204" pitchFamily="18" charset="0"/>
              </a:rPr>
              <a:t>Focusing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on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the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study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of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features,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first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several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layers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extract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superficial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features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while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the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7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filters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in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the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last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layer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indicate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abstract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features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and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contribute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most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to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the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classification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of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signal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and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</a:rPr>
              <a:t>background.</a:t>
            </a:r>
            <a:r>
              <a:rPr lang="zh-CN" altLang="en-US" sz="2400" dirty="0">
                <a:ea typeface="Cambria Math" panose="02040503050406030204" pitchFamily="18" charset="0"/>
              </a:rPr>
              <a:t> </a:t>
            </a:r>
            <a:endParaRPr lang="en-US" altLang="zh-CN" sz="2400" dirty="0">
              <a:ea typeface="Cambria Math" panose="02040503050406030204" pitchFamily="18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002579EC-1056-E249-89BF-64BAAC171BF0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19</a:t>
            </a:fld>
            <a:endParaRPr lang="zh-CN" altLang="en-US" sz="1400" b="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961150"/>
            <a:ext cx="10972800" cy="2935699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altLang="el-GR" dirty="0">
                <a:ea typeface="Cambria Math" panose="02040503050406030204" pitchFamily="18" charset="0"/>
              </a:rPr>
              <a:t>Introduction</a:t>
            </a:r>
            <a:endParaRPr lang="en-US" altLang="zh-CN" dirty="0">
              <a:ea typeface="Cambria Math" panose="02040503050406030204" pitchFamily="18" charset="0"/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altLang="zh-CN" dirty="0">
                <a:ea typeface="Cambria Math" panose="02040503050406030204" pitchFamily="18" charset="0"/>
              </a:rPr>
              <a:t>Data preparation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zh-CN" dirty="0">
                <a:ea typeface="Cambria Math" panose="02040503050406030204" pitchFamily="18" charset="0"/>
              </a:rPr>
              <a:t>Signal-Background classification with CNN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zh-CN" dirty="0">
                <a:ea typeface="Cambria Math" panose="02040503050406030204" pitchFamily="18" charset="0"/>
              </a:rPr>
              <a:t>Features of the network and physical explanation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zh-CN" dirty="0">
                <a:ea typeface="Cambria Math" panose="02040503050406030204" pitchFamily="18" charset="0"/>
              </a:rPr>
              <a:t>Summary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ECBD76-9D2A-47BE-9393-666C551F29CB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6" name="标题 2"/>
          <p:cNvSpPr txBox="1"/>
          <p:nvPr/>
        </p:nvSpPr>
        <p:spPr>
          <a:xfrm>
            <a:off x="1920684" y="386306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Outline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13300" y="2692400"/>
            <a:ext cx="6007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Back up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492109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04AC443-8520-475E-9E8D-7C35C9D9F6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E94F"/>
              </a:clrFrom>
              <a:clrTo>
                <a:srgbClr val="FCE94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4782" y="1784909"/>
            <a:ext cx="2618039" cy="25045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220C495-43A6-4063-A063-A3D309F1F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71" t="30266" r="29007" b="31947"/>
          <a:stretch/>
        </p:blipFill>
        <p:spPr>
          <a:xfrm>
            <a:off x="7687217" y="1655463"/>
            <a:ext cx="2618039" cy="300282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8D88D74-1B23-4ED4-9EE5-59A6B8E06EA8}"/>
              </a:ext>
            </a:extLst>
          </p:cNvPr>
          <p:cNvSpPr txBox="1"/>
          <p:nvPr/>
        </p:nvSpPr>
        <p:spPr>
          <a:xfrm>
            <a:off x="4923884" y="495418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dirty="0">
                <a:solidFill>
                  <a:prstClr val="black"/>
                </a:solidFill>
                <a:latin typeface="+mn-lt"/>
                <a:ea typeface="Cambria Math" panose="02040503050406030204" pitchFamily="18" charset="0"/>
              </a:rPr>
              <a:t>3D</a:t>
            </a:r>
            <a:r>
              <a:rPr lang="zh-CN" altLang="en-US" sz="1800" b="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zh-CN" sz="1800" b="0" dirty="0">
                <a:solidFill>
                  <a:prstClr val="black"/>
                </a:solidFill>
                <a:latin typeface="+mn-lt"/>
                <a:ea typeface="Cambria Math" panose="02040503050406030204" pitchFamily="18" charset="0"/>
              </a:rPr>
              <a:t>model</a:t>
            </a:r>
            <a:endParaRPr lang="zh-CN" altLang="en-US" sz="1800" b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D79AAE04-42A3-4D74-B7F9-585F12DBE727}"/>
              </a:ext>
            </a:extLst>
          </p:cNvPr>
          <p:cNvSpPr txBox="1"/>
          <p:nvPr/>
        </p:nvSpPr>
        <p:spPr>
          <a:xfrm>
            <a:off x="7687218" y="4815681"/>
            <a:ext cx="261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dirty="0">
                <a:solidFill>
                  <a:prstClr val="black"/>
                </a:solidFill>
                <a:latin typeface="+mn-lt"/>
                <a:ea typeface="Cambria Math" panose="02040503050406030204" pitchFamily="18" charset="0"/>
              </a:rPr>
              <a:t>Representation of the container in Geant4</a:t>
            </a:r>
            <a:endParaRPr lang="zh-CN" altLang="en-US" sz="1800" b="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D639EC1-4AE9-437A-8EC2-0880374399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55"/>
          <a:stretch/>
        </p:blipFill>
        <p:spPr>
          <a:xfrm>
            <a:off x="1047537" y="1014593"/>
            <a:ext cx="2804883" cy="363233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7967EF5-F1B9-4A60-A8CC-4C2315A6B597}"/>
              </a:ext>
            </a:extLst>
          </p:cNvPr>
          <p:cNvSpPr txBox="1"/>
          <p:nvPr/>
        </p:nvSpPr>
        <p:spPr>
          <a:xfrm>
            <a:off x="1259440" y="4815682"/>
            <a:ext cx="2381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dirty="0">
                <a:solidFill>
                  <a:prstClr val="black"/>
                </a:solidFill>
                <a:latin typeface="+mn-lt"/>
                <a:ea typeface="Cambria Math" panose="02040503050406030204" pitchFamily="18" charset="0"/>
              </a:rPr>
              <a:t>Engineering design of the container </a:t>
            </a:r>
            <a:endParaRPr lang="zh-CN" altLang="en-US" sz="1800" b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xmlns="" id="{560A5BF2-29AD-4057-A9AC-896A3AFC05B3}"/>
              </a:ext>
            </a:extLst>
          </p:cNvPr>
          <p:cNvSpPr/>
          <p:nvPr/>
        </p:nvSpPr>
        <p:spPr>
          <a:xfrm>
            <a:off x="4007467" y="3105916"/>
            <a:ext cx="458115" cy="219456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xmlns="" id="{6FC9F230-5B84-4EE6-B8F9-ECF47B9FBF58}"/>
              </a:ext>
            </a:extLst>
          </p:cNvPr>
          <p:cNvSpPr/>
          <p:nvPr/>
        </p:nvSpPr>
        <p:spPr>
          <a:xfrm>
            <a:off x="7036982" y="3296326"/>
            <a:ext cx="458115" cy="219456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标注: 线形(带强调线) 20">
            <a:extLst>
              <a:ext uri="{FF2B5EF4-FFF2-40B4-BE49-F238E27FC236}">
                <a16:creationId xmlns:a16="http://schemas.microsoft.com/office/drawing/2014/main" xmlns="" id="{11788CDA-7CA7-40D9-9F4B-6115F1FA4DEE}"/>
              </a:ext>
            </a:extLst>
          </p:cNvPr>
          <p:cNvSpPr/>
          <p:nvPr/>
        </p:nvSpPr>
        <p:spPr>
          <a:xfrm>
            <a:off x="10319046" y="3158158"/>
            <a:ext cx="2021696" cy="377440"/>
          </a:xfrm>
          <a:prstGeom prst="accentCallout1">
            <a:avLst>
              <a:gd name="adj1" fmla="val 66926"/>
              <a:gd name="adj2" fmla="val 2216"/>
              <a:gd name="adj3" fmla="val 131656"/>
              <a:gd name="adj4" fmla="val -52151"/>
            </a:avLst>
          </a:prstGeom>
          <a:noFill/>
          <a:ln w="190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Sensitive volume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xmlns="" id="{75EEF864-7B9F-D14C-B2BB-CDD0390BA61A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21</a:t>
            </a:fld>
            <a:endParaRPr lang="zh-CN" altLang="en-US" sz="1400" b="0" dirty="0">
              <a:latin typeface="+mn-lt"/>
            </a:endParaRPr>
          </a:p>
        </p:txBody>
      </p:sp>
      <p:sp>
        <p:nvSpPr>
          <p:cNvPr id="22" name="标题 2">
            <a:extLst>
              <a:ext uri="{FF2B5EF4-FFF2-40B4-BE49-F238E27FC236}">
                <a16:creationId xmlns:a16="http://schemas.microsoft.com/office/drawing/2014/main" xmlns="" id="{6473AE90-4125-C54D-8339-E062E1A7D142}"/>
              </a:ext>
            </a:extLst>
          </p:cNvPr>
          <p:cNvSpPr txBox="1"/>
          <p:nvPr/>
        </p:nvSpPr>
        <p:spPr>
          <a:xfrm>
            <a:off x="1920684" y="321486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Appendix: Model Construction</a:t>
            </a:r>
          </a:p>
        </p:txBody>
      </p:sp>
    </p:spTree>
    <p:extLst>
      <p:ext uri="{BB962C8B-B14F-4D97-AF65-F5344CB8AC3E}">
        <p14:creationId xmlns:p14="http://schemas.microsoft.com/office/powerpoint/2010/main" val="1579306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>
            <a:extLst>
              <a:ext uri="{FF2B5EF4-FFF2-40B4-BE49-F238E27FC236}">
                <a16:creationId xmlns:a16="http://schemas.microsoft.com/office/drawing/2014/main" xmlns="" id="{516029E4-9808-4B99-9EE7-10BD3A9BC69B}"/>
              </a:ext>
            </a:extLst>
          </p:cNvPr>
          <p:cNvSpPr txBox="1"/>
          <p:nvPr/>
        </p:nvSpPr>
        <p:spPr>
          <a:xfrm>
            <a:off x="1920684" y="321486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Appendix: Variation of Significance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F08CC48-9A69-44EE-BEDF-77251E57D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6168" y="1052702"/>
            <a:ext cx="8399662" cy="5226457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2AF68E-25C4-1A4C-955D-9E084E26D107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22</a:t>
            </a:fld>
            <a:endParaRPr lang="zh-CN" altLang="en-US" sz="14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4433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xmlns="" id="{13486D8A-4898-4C9F-9038-80F976896DC7}"/>
              </a:ext>
            </a:extLst>
          </p:cNvPr>
          <p:cNvSpPr txBox="1"/>
          <p:nvPr/>
        </p:nvSpPr>
        <p:spPr>
          <a:xfrm>
            <a:off x="1920684" y="321486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Appendix: Comparison of Performances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286290A9-A377-294C-9251-A607E3826D4D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23</a:t>
            </a:fld>
            <a:endParaRPr lang="zh-CN" altLang="en-US" sz="1400" b="0" dirty="0">
              <a:latin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55EEBBF-FCB8-4113-8C96-C7373C002F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88" y="895669"/>
            <a:ext cx="10972822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73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92E765DC-EC12-4BD6-B5AF-512F8BDB99CF}"/>
              </a:ext>
            </a:extLst>
          </p:cNvPr>
          <p:cNvGrpSpPr/>
          <p:nvPr/>
        </p:nvGrpSpPr>
        <p:grpSpPr>
          <a:xfrm>
            <a:off x="3209113" y="393029"/>
            <a:ext cx="6858000" cy="6858000"/>
            <a:chOff x="3204407" y="393029"/>
            <a:chExt cx="6858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E09422CC-7EAD-444F-9CF3-C48FC1743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407" y="393029"/>
              <a:ext cx="6858000" cy="6858000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C3FADA2A-AD90-4098-A5EE-7FCA26680546}"/>
                </a:ext>
              </a:extLst>
            </p:cNvPr>
            <p:cNvSpPr txBox="1"/>
            <p:nvPr/>
          </p:nvSpPr>
          <p:spPr>
            <a:xfrm>
              <a:off x="8440484" y="4344923"/>
              <a:ext cx="646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l-GR" altLang="zh-CN" sz="1400" dirty="0">
                  <a:solidFill>
                    <a:schemeClr val="bg2">
                      <a:lumMod val="50000"/>
                    </a:schemeClr>
                  </a:solidFill>
                  <a:ea typeface="黑体" panose="02010800040101010101" pitchFamily="49" charset="-122"/>
                  <a:cs typeface="Times New Roman" panose="02020503050405090304" pitchFamily="18" charset="0"/>
                </a:rPr>
                <a:t>0νββ</a:t>
              </a:r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ea typeface="黑体" panose="02010800040101010101" pitchFamily="49" charset="-122"/>
                  <a:cs typeface="Times New Roman" panose="02020503050405090304" pitchFamily="18" charset="0"/>
                </a:rPr>
                <a:t> event</a:t>
              </a:r>
              <a:endParaRPr lang="en-US" altLang="zh-CN" sz="1400" b="1" dirty="0">
                <a:solidFill>
                  <a:schemeClr val="bg2">
                    <a:lumMod val="50000"/>
                  </a:schemeClr>
                </a:solidFill>
                <a:latin typeface="+mn-lt"/>
                <a:ea typeface="Cambria Math" panose="02040503050406030204" pitchFamily="18" charset="0"/>
              </a:endParaRPr>
            </a:p>
          </p:txBody>
        </p:sp>
      </p:grpSp>
      <p:sp>
        <p:nvSpPr>
          <p:cNvPr id="4" name="标题 2">
            <a:extLst>
              <a:ext uri="{FF2B5EF4-FFF2-40B4-BE49-F238E27FC236}">
                <a16:creationId xmlns:a16="http://schemas.microsoft.com/office/drawing/2014/main" xmlns="" id="{13486D8A-4898-4C9F-9038-80F976896DC7}"/>
              </a:ext>
            </a:extLst>
          </p:cNvPr>
          <p:cNvSpPr txBox="1"/>
          <p:nvPr/>
        </p:nvSpPr>
        <p:spPr>
          <a:xfrm>
            <a:off x="1920684" y="321486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Appendix: Last Conv Layer with 16 Filters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286290A9-A377-294C-9251-A607E3826D4D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24</a:t>
            </a:fld>
            <a:endParaRPr lang="zh-CN" altLang="en-US" sz="1400" b="0" dirty="0">
              <a:latin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09AD77-6F58-496D-BBC6-7716A80C1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97" y="2881236"/>
            <a:ext cx="3391373" cy="1095528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A3F0CC94-C727-455F-80B0-DBD5D16ACE97}"/>
              </a:ext>
            </a:extLst>
          </p:cNvPr>
          <p:cNvSpPr/>
          <p:nvPr/>
        </p:nvSpPr>
        <p:spPr>
          <a:xfrm>
            <a:off x="2713647" y="2925219"/>
            <a:ext cx="627888" cy="25279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FB0E03C2-153F-4474-9D68-30AF9912281F}"/>
              </a:ext>
            </a:extLst>
          </p:cNvPr>
          <p:cNvSpPr/>
          <p:nvPr/>
        </p:nvSpPr>
        <p:spPr>
          <a:xfrm>
            <a:off x="463642" y="2925219"/>
            <a:ext cx="713232" cy="2527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xmlns="" id="{1F9C6607-92FA-47F3-AC87-4E5E1A31D176}"/>
              </a:ext>
            </a:extLst>
          </p:cNvPr>
          <p:cNvSpPr/>
          <p:nvPr/>
        </p:nvSpPr>
        <p:spPr>
          <a:xfrm>
            <a:off x="2705627" y="3406479"/>
            <a:ext cx="627888" cy="25112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164A7048-4717-4A24-B135-A800046FA5F3}"/>
              </a:ext>
            </a:extLst>
          </p:cNvPr>
          <p:cNvSpPr/>
          <p:nvPr/>
        </p:nvSpPr>
        <p:spPr>
          <a:xfrm>
            <a:off x="1937754" y="3667293"/>
            <a:ext cx="627888" cy="25279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851FF422-EC23-41B8-8B7A-564317D59508}"/>
              </a:ext>
            </a:extLst>
          </p:cNvPr>
          <p:cNvSpPr/>
          <p:nvPr/>
        </p:nvSpPr>
        <p:spPr>
          <a:xfrm>
            <a:off x="479685" y="3422522"/>
            <a:ext cx="713232" cy="2527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xmlns="" id="{8008FCBD-3387-4613-9DB1-1447BC5DF5F7}"/>
              </a:ext>
            </a:extLst>
          </p:cNvPr>
          <p:cNvSpPr/>
          <p:nvPr/>
        </p:nvSpPr>
        <p:spPr>
          <a:xfrm>
            <a:off x="1903103" y="2923150"/>
            <a:ext cx="713232" cy="2527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67A3204A-2A33-4EE7-A290-086D8CB343AF}"/>
              </a:ext>
            </a:extLst>
          </p:cNvPr>
          <p:cNvSpPr/>
          <p:nvPr/>
        </p:nvSpPr>
        <p:spPr>
          <a:xfrm>
            <a:off x="2624356" y="3689683"/>
            <a:ext cx="713232" cy="21489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E8250185-82D2-43FD-B55A-336864C5EA62}"/>
              </a:ext>
            </a:extLst>
          </p:cNvPr>
          <p:cNvGrpSpPr/>
          <p:nvPr/>
        </p:nvGrpSpPr>
        <p:grpSpPr>
          <a:xfrm>
            <a:off x="3196390" y="393031"/>
            <a:ext cx="6858000" cy="6858000"/>
            <a:chOff x="3196390" y="393031"/>
            <a:chExt cx="6858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5B72488E-F466-418C-95DC-F84532229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390" y="393031"/>
              <a:ext cx="6858000" cy="6858000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59796EFC-9A21-4915-B310-79EBEFDEEBB5}"/>
                </a:ext>
              </a:extLst>
            </p:cNvPr>
            <p:cNvSpPr txBox="1"/>
            <p:nvPr/>
          </p:nvSpPr>
          <p:spPr>
            <a:xfrm>
              <a:off x="8186840" y="4340775"/>
              <a:ext cx="1237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  <a:ea typeface="黑体" panose="02010800040101010101" pitchFamily="49" charset="-122"/>
                  <a:cs typeface="Times New Roman" panose="02020503050405090304" pitchFamily="18" charset="0"/>
                </a:rPr>
                <a:t>background event</a:t>
              </a:r>
              <a:endParaRPr lang="en-US" altLang="zh-CN" sz="1400" b="1" dirty="0">
                <a:solidFill>
                  <a:schemeClr val="bg2">
                    <a:lumMod val="50000"/>
                  </a:schemeClr>
                </a:solidFill>
                <a:latin typeface="+mn-lt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318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4">
                <a:extLst>
                  <a:ext uri="{FF2B5EF4-FFF2-40B4-BE49-F238E27FC236}">
                    <a16:creationId xmlns:a16="http://schemas.microsoft.com/office/drawing/2014/main" xmlns="" id="{3E897AF8-5D56-4A04-8DE6-477DBECC56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3215388"/>
                  </p:ext>
                </p:extLst>
              </p:nvPr>
            </p:nvGraphicFramePr>
            <p:xfrm>
              <a:off x="1680117" y="4188041"/>
              <a:ext cx="8461529" cy="163068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657815">
                      <a:extLst>
                        <a:ext uri="{9D8B030D-6E8A-4147-A177-3AD203B41FA5}">
                          <a16:colId xmlns:a16="http://schemas.microsoft.com/office/drawing/2014/main" xmlns="" val="4135740886"/>
                        </a:ext>
                      </a:extLst>
                    </a:gridCol>
                    <a:gridCol w="1405053">
                      <a:extLst>
                        <a:ext uri="{9D8B030D-6E8A-4147-A177-3AD203B41FA5}">
                          <a16:colId xmlns:a16="http://schemas.microsoft.com/office/drawing/2014/main" xmlns="" val="99526670"/>
                        </a:ext>
                      </a:extLst>
                    </a:gridCol>
                    <a:gridCol w="1261296">
                      <a:extLst>
                        <a:ext uri="{9D8B030D-6E8A-4147-A177-3AD203B41FA5}">
                          <a16:colId xmlns:a16="http://schemas.microsoft.com/office/drawing/2014/main" xmlns="" val="942519397"/>
                        </a:ext>
                      </a:extLst>
                    </a:gridCol>
                    <a:gridCol w="1414997">
                      <a:extLst>
                        <a:ext uri="{9D8B030D-6E8A-4147-A177-3AD203B41FA5}">
                          <a16:colId xmlns:a16="http://schemas.microsoft.com/office/drawing/2014/main" xmlns="" val="512007965"/>
                        </a:ext>
                      </a:extLst>
                    </a:gridCol>
                    <a:gridCol w="1102675">
                      <a:extLst>
                        <a:ext uri="{9D8B030D-6E8A-4147-A177-3AD203B41FA5}">
                          <a16:colId xmlns:a16="http://schemas.microsoft.com/office/drawing/2014/main" xmlns="" val="2577205613"/>
                        </a:ext>
                      </a:extLst>
                    </a:gridCol>
                    <a:gridCol w="1619693">
                      <a:extLst>
                        <a:ext uri="{9D8B030D-6E8A-4147-A177-3AD203B41FA5}">
                          <a16:colId xmlns:a16="http://schemas.microsoft.com/office/drawing/2014/main" xmlns="" val="19049785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zh-CN" sz="1400" b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+mn-lt"/>
                            </a:rPr>
                            <a:t>Accuracy</a:t>
                          </a:r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zh-CN" sz="1400" b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en-US" altLang="zh-CN" sz="1400" b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altLang="zh-CN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b="1" smtClean="0">
                                            <a:latin typeface="Cambria Math" panose="02040503050406030204" pitchFamily="18" charset="0"/>
                                          </a:rPr>
                                          <m:t>𝜺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1" smtClean="0">
                                            <a:latin typeface="Cambria Math" panose="02040503050406030204" pitchFamily="18" charset="0"/>
                                          </a:rPr>
                                          <m:t>𝒃</m:t>
                                        </m:r>
                                      </m:sub>
                                    </m:sSub>
                                  </m:e>
                                </m:rad>
                              </m:oMath>
                            </m:oMathPara>
                          </a14:m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+mn-lt"/>
                            </a:rPr>
                            <a:t>Cut Point</a:t>
                          </a:r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918378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+mn-lt"/>
                            </a:rPr>
                            <a:t>Overall</a:t>
                          </a:r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89.89%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91.11%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4.46%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5.08%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92.71%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93.04%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4.25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4.04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0.561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0.500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2564166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+mn-lt"/>
                            </a:rPr>
                            <a:t>98% Background Subjection</a:t>
                          </a:r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83.75%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83.72%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2%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2%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90.88%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90.96%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5.94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5.96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0.861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0.923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5289956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b="1" smtClean="0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altLang="zh-CN" sz="1400" b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lang="en-US" altLang="zh-CN" sz="1400" b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CN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zh-CN" sz="1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b="1" smtClean="0"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e>
                                    <m:sub>
                                      <m:r>
                                        <a:rPr lang="en-US" altLang="zh-CN" sz="1400" b="1" smtClean="0"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en-US" altLang="zh-CN" sz="1400" dirty="0">
                              <a:latin typeface="+mn-lt"/>
                              <a:ea typeface="宋体" panose="02010600030101010101" pitchFamily="2" charset="-122"/>
                            </a:rPr>
                            <a:t> best</a:t>
                          </a:r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26.51%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48.64%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0.06%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0.29%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62.23%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74.53%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kern="1200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11.09</a:t>
                          </a:r>
                          <a:r>
                            <a:rPr lang="en-US" altLang="zh-CN" sz="1200" kern="1200" dirty="0">
                              <a:solidFill>
                                <a:srgbClr val="FF0000"/>
                              </a:solidFill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kern="1200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11.21</a:t>
                          </a:r>
                          <a:endParaRPr lang="zh-CN" altLang="en-US" sz="1200" kern="1200" dirty="0">
                            <a:solidFill>
                              <a:srgbClr val="FF0000"/>
                            </a:solidFill>
                            <a:latin typeface="+mn-lt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0.997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0.976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4085753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4">
                <a:extLst>
                  <a:ext uri="{FF2B5EF4-FFF2-40B4-BE49-F238E27FC236}">
                    <a16:creationId xmlns:a16="http://schemas.microsoft.com/office/drawing/2014/main" id="{3E897AF8-5D56-4A04-8DE6-477DBECC56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3215388"/>
                  </p:ext>
                </p:extLst>
              </p:nvPr>
            </p:nvGraphicFramePr>
            <p:xfrm>
              <a:off x="1680117" y="4188041"/>
              <a:ext cx="8461529" cy="163068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657815">
                      <a:extLst>
                        <a:ext uri="{9D8B030D-6E8A-4147-A177-3AD203B41FA5}">
                          <a16:colId xmlns:a16="http://schemas.microsoft.com/office/drawing/2014/main" val="4135740886"/>
                        </a:ext>
                      </a:extLst>
                    </a:gridCol>
                    <a:gridCol w="1405053">
                      <a:extLst>
                        <a:ext uri="{9D8B030D-6E8A-4147-A177-3AD203B41FA5}">
                          <a16:colId xmlns:a16="http://schemas.microsoft.com/office/drawing/2014/main" val="99526670"/>
                        </a:ext>
                      </a:extLst>
                    </a:gridCol>
                    <a:gridCol w="1261296">
                      <a:extLst>
                        <a:ext uri="{9D8B030D-6E8A-4147-A177-3AD203B41FA5}">
                          <a16:colId xmlns:a16="http://schemas.microsoft.com/office/drawing/2014/main" val="942519397"/>
                        </a:ext>
                      </a:extLst>
                    </a:gridCol>
                    <a:gridCol w="1414997">
                      <a:extLst>
                        <a:ext uri="{9D8B030D-6E8A-4147-A177-3AD203B41FA5}">
                          <a16:colId xmlns:a16="http://schemas.microsoft.com/office/drawing/2014/main" val="512007965"/>
                        </a:ext>
                      </a:extLst>
                    </a:gridCol>
                    <a:gridCol w="1102675">
                      <a:extLst>
                        <a:ext uri="{9D8B030D-6E8A-4147-A177-3AD203B41FA5}">
                          <a16:colId xmlns:a16="http://schemas.microsoft.com/office/drawing/2014/main" val="2577205613"/>
                        </a:ext>
                      </a:extLst>
                    </a:gridCol>
                    <a:gridCol w="1619693">
                      <a:extLst>
                        <a:ext uri="{9D8B030D-6E8A-4147-A177-3AD203B41FA5}">
                          <a16:colId xmlns:a16="http://schemas.microsoft.com/office/drawing/2014/main" val="19049785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17749" t="-3279" r="-383983" b="-345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2995" t="-3279" r="-328502" b="-345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+mn-lt"/>
                            </a:rPr>
                            <a:t>Accuracy</a:t>
                          </a:r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20442" t="-3279" r="-147514" b="-345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+mn-lt"/>
                            </a:rPr>
                            <a:t>Cut Point</a:t>
                          </a:r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8378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+mn-lt"/>
                            </a:rPr>
                            <a:t>Overall</a:t>
                          </a:r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89.89%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91.11%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4.46%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5.08%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92.71%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93.04%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4.25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4.04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0.561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0.500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5641662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+mn-lt"/>
                            </a:rPr>
                            <a:t>98% Background Subjection</a:t>
                          </a:r>
                          <a:endParaRPr lang="zh-CN" altLang="en-US" sz="14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83.75%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83.72%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2%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2%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90.88%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90.96%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5.94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5.96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0.861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0.923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89956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t="-342623" r="-411029" b="-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26.51%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48.64%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0.06%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0.29%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62.23%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74.53%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kern="1200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11.09</a:t>
                          </a:r>
                          <a:r>
                            <a:rPr lang="en-US" altLang="zh-CN" sz="1200" kern="1200" dirty="0">
                              <a:solidFill>
                                <a:srgbClr val="FF0000"/>
                              </a:solidFill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kern="1200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11.21</a:t>
                          </a:r>
                          <a:endParaRPr lang="zh-CN" altLang="en-US" sz="1200" kern="1200" dirty="0">
                            <a:solidFill>
                              <a:srgbClr val="FF0000"/>
                            </a:solidFill>
                            <a:latin typeface="+mn-lt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+mn-lt"/>
                            </a:rPr>
                            <a:t>0.997</a:t>
                          </a:r>
                          <a:r>
                            <a:rPr lang="en-US" altLang="zh-CN" sz="1200" dirty="0">
                              <a:latin typeface="+mn-lt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200" dirty="0">
                              <a:latin typeface="+mn-lt"/>
                            </a:rPr>
                            <a:t>0.976</a:t>
                          </a:r>
                          <a:endParaRPr lang="zh-CN" altLang="en-US" sz="1200" dirty="0">
                            <a:latin typeface="+mn-lt"/>
                            <a:ea typeface="宋体" panose="02010600030101010101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0857535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xmlns="" id="{E01E6753-5B04-41C8-83C9-6241301FA67B}"/>
              </a:ext>
            </a:extLst>
          </p:cNvPr>
          <p:cNvSpPr/>
          <p:nvPr/>
        </p:nvSpPr>
        <p:spPr>
          <a:xfrm>
            <a:off x="7411844" y="5435205"/>
            <a:ext cx="1107688" cy="3746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F14CD231-3BD2-46F7-A431-C1CEB1DB078C}"/>
              </a:ext>
            </a:extLst>
          </p:cNvPr>
          <p:cNvSpPr txBox="1"/>
          <p:nvPr/>
        </p:nvSpPr>
        <p:spPr>
          <a:xfrm>
            <a:off x="5131901" y="5932213"/>
            <a:ext cx="5009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193.8%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higher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than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CDR</a:t>
            </a:r>
            <a:r>
              <a:rPr lang="zh-CN" altLang="en-US" sz="1600" dirty="0">
                <a:solidFill>
                  <a:srgbClr val="FF0000"/>
                </a:solidFill>
              </a:rPr>
              <a:t>，</a:t>
            </a:r>
            <a:r>
              <a:rPr lang="en-US" altLang="zh-CN" sz="1600" dirty="0">
                <a:solidFill>
                  <a:srgbClr val="FF0000"/>
                </a:solidFill>
              </a:rPr>
              <a:t>81.7%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higher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than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previous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work.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E2680711-F2C9-49A7-9ADB-DF141BF00F1B}"/>
              </a:ext>
            </a:extLst>
          </p:cNvPr>
          <p:cNvGrpSpPr/>
          <p:nvPr/>
        </p:nvGrpSpPr>
        <p:grpSpPr>
          <a:xfrm>
            <a:off x="854928" y="1104563"/>
            <a:ext cx="5083438" cy="3050063"/>
            <a:chOff x="1672094" y="1260325"/>
            <a:chExt cx="4266271" cy="255976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9ACC62CF-4614-47C5-9296-8E493D8A1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2094" y="1260325"/>
              <a:ext cx="4266271" cy="255976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270CC783-9624-4B46-8FDE-E1AF0764B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0469" y="2701256"/>
              <a:ext cx="225745" cy="10481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58F555CE-3AB4-44EE-9A17-50F2F2267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5681" y="2699352"/>
              <a:ext cx="295398" cy="10481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13F5B20-021D-4FF3-B07E-9BD1A4680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38219" y="2685069"/>
              <a:ext cx="396617" cy="13337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ABDF3062-D6FB-404B-85F6-52104BF50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1924"/>
            <a:stretch/>
          </p:blipFill>
          <p:spPr>
            <a:xfrm>
              <a:off x="1917220" y="2329024"/>
              <a:ext cx="123505" cy="38172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0FFA1907-B882-433E-8E9A-9EC63FA33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24648" y="3610741"/>
              <a:ext cx="892323" cy="13455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D736C073-3F2A-4BDA-AF6D-AB781C8DED8A}"/>
              </a:ext>
            </a:extLst>
          </p:cNvPr>
          <p:cNvGrpSpPr/>
          <p:nvPr/>
        </p:nvGrpSpPr>
        <p:grpSpPr>
          <a:xfrm>
            <a:off x="6154575" y="1116063"/>
            <a:ext cx="5083438" cy="3050062"/>
            <a:chOff x="6154575" y="1260325"/>
            <a:chExt cx="4173928" cy="250435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9EB8BD37-BD00-4ABA-BF80-0AC5C4BE1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4575" y="1260325"/>
              <a:ext cx="4173928" cy="250435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783EB4C1-2831-4153-9E9B-37C2B3D0B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11304" y="3577702"/>
              <a:ext cx="892323" cy="134557"/>
            </a:xfrm>
            <a:prstGeom prst="rect">
              <a:avLst/>
            </a:prstGeom>
          </p:spPr>
        </p:pic>
      </p:grp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xmlns="" id="{6E9E0E82-0762-4040-A202-4FC469B774B0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7965688" y="1970049"/>
            <a:ext cx="2553629" cy="3465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标题 2">
            <a:extLst>
              <a:ext uri="{FF2B5EF4-FFF2-40B4-BE49-F238E27FC236}">
                <a16:creationId xmlns:a16="http://schemas.microsoft.com/office/drawing/2014/main" xmlns="" id="{55945DB4-7D58-420F-A55A-5309CCAC9E04}"/>
              </a:ext>
            </a:extLst>
          </p:cNvPr>
          <p:cNvSpPr txBox="1"/>
          <p:nvPr/>
        </p:nvSpPr>
        <p:spPr>
          <a:xfrm>
            <a:off x="1920684" y="321486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Appendix: Combination of Two networks</a:t>
            </a:r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xmlns="" id="{50A549BA-0EF4-8C42-97B6-8A5A9755B63E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25</a:t>
            </a:fld>
            <a:endParaRPr lang="zh-CN" altLang="en-US" sz="14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9086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3FD5-716F-4247-BFFC-D22F9BC2CC9A}" type="slidenum">
              <a:rPr lang="zh-CN" altLang="en-US" smtClean="0"/>
              <a:t>3</a:t>
            </a:fld>
            <a:endParaRPr lang="zh-CN" altLang="en-US" dirty="0"/>
          </a:p>
        </p:txBody>
      </p:sp>
      <p:pic>
        <p:nvPicPr>
          <p:cNvPr id="25" name="内容占位符 3" descr="屏幕剪辑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2" y="1961229"/>
            <a:ext cx="5647571" cy="3217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10"/>
              <p:cNvSpPr txBox="1"/>
              <p:nvPr/>
            </p:nvSpPr>
            <p:spPr>
              <a:xfrm>
                <a:off x="6582076" y="1406567"/>
                <a:ext cx="4855660" cy="594843"/>
              </a:xfrm>
              <a:prstGeom prst="rect">
                <a:avLst/>
              </a:prstGeom>
              <a:noFill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dirty="0"/>
                  <a:t>Q value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zh-CN" altLang="en-US" sz="16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zh-CN" altLang="en-US" sz="1600">
                            <a:latin typeface="Cambria Math" panose="02040503050406030204" pitchFamily="18" charset="0"/>
                          </a:rPr>
                          <m:t>56</m:t>
                        </m:r>
                      </m:sub>
                      <m:sup>
                        <m:r>
                          <a:rPr lang="zh-CN" altLang="en-US" sz="160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a:rPr lang="zh-CN" altLang="en-US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sPre>
                    <m:r>
                      <a:rPr lang="zh-CN" altLang="en-US" sz="16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zh-CN" altLang="en-US" sz="1600">
                        <a:latin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zh-CN" altLang="en-US" sz="16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zh-CN" altLang="en-US" sz="1600">
                            <a:latin typeface="Cambria Math" panose="02040503050406030204" pitchFamily="18" charset="0"/>
                          </a:rPr>
                          <m:t>58</m:t>
                        </m:r>
                      </m:sub>
                      <m:sup>
                        <m:r>
                          <a:rPr lang="zh-CN" altLang="en-US" sz="160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a:rPr lang="zh-CN" altLang="en-US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sPre>
                    <m:r>
                      <a:rPr lang="zh-CN" altLang="en-US" sz="16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CN" altLang="en-US" sz="1600" dirty="0"/>
                  <a:t>：</a:t>
                </a:r>
                <a:endParaRPr lang="en-US" altLang="zh-CN" sz="1600" dirty="0"/>
              </a:p>
              <a:p>
                <a:r>
                  <a:rPr lang="en-US" altLang="zh-CN" sz="1600" dirty="0"/>
                  <a:t>              2457.83(37) </a:t>
                </a:r>
                <a:r>
                  <a:rPr lang="en-US" altLang="zh-CN" sz="1600" dirty="0" err="1"/>
                  <a:t>keV</a:t>
                </a:r>
                <a:r>
                  <a:rPr lang="en-US" altLang="zh-CN" sz="1600" dirty="0"/>
                  <a:t>     </a:t>
                </a:r>
                <a:r>
                  <a:rPr lang="en-US" altLang="zh-CN" sz="1600" dirty="0">
                    <a:solidFill>
                      <a:srgbClr val="0000FF"/>
                    </a:solidFill>
                  </a:rPr>
                  <a:t>PRL 98, 053003(2007)</a:t>
                </a:r>
                <a:endParaRPr lang="zh-CN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076" y="1406567"/>
                <a:ext cx="4855660" cy="594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矩形 33"/>
          <p:cNvSpPr/>
          <p:nvPr/>
        </p:nvSpPr>
        <p:spPr>
          <a:xfrm>
            <a:off x="7911721" y="3447612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Calibri" panose="020F0502020204030204" pitchFamily="34" charset="0"/>
              </a:rPr>
              <a:t>2</a:t>
            </a:r>
            <a:r>
              <a:rPr lang="el-GR" altLang="zh-CN" dirty="0">
                <a:cs typeface="Calibri" panose="020F0502020204030204" pitchFamily="34" charset="0"/>
              </a:rPr>
              <a:t>νββ</a:t>
            </a:r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10109449" y="3447612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Calibri" panose="020F0502020204030204" pitchFamily="34" charset="0"/>
              </a:rPr>
              <a:t>0</a:t>
            </a:r>
            <a:r>
              <a:rPr lang="el-GR" altLang="zh-CN" dirty="0">
                <a:cs typeface="Calibri" panose="020F0502020204030204" pitchFamily="34" charset="0"/>
              </a:rPr>
              <a:t>νββ</a:t>
            </a:r>
            <a:endParaRPr lang="zh-CN" altLang="en-US" dirty="0"/>
          </a:p>
        </p:txBody>
      </p:sp>
      <p:sp>
        <p:nvSpPr>
          <p:cNvPr id="14" name="标题 2"/>
          <p:cNvSpPr txBox="1"/>
          <p:nvPr/>
        </p:nvSpPr>
        <p:spPr>
          <a:xfrm>
            <a:off x="1920684" y="384920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l-GR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Neutrinoless double beta decay(</a:t>
            </a: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0</a:t>
            </a:r>
            <a:r>
              <a:rPr lang="el-GR" altLang="zh-CN" sz="3200" dirty="0" err="1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νββ</a:t>
            </a:r>
            <a:r>
              <a:rPr lang="en-US" altLang="el-GR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) with Xe-136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8981871-4F9C-EE4E-93D9-5FF79C3BF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2" y="2781473"/>
            <a:ext cx="5612723" cy="270492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62CAAE6-E78B-5142-84FE-3E4036D1BF6F}"/>
              </a:ext>
            </a:extLst>
          </p:cNvPr>
          <p:cNvSpPr/>
          <p:nvPr/>
        </p:nvSpPr>
        <p:spPr>
          <a:xfrm>
            <a:off x="350003" y="152352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b="0" dirty="0">
                <a:latin typeface="+mn-lt"/>
                <a:ea typeface="Cambria Math" panose="02040503050406030204" pitchFamily="18" charset="0"/>
                <a:cs typeface="Calibri" panose="020F0502020204030204" pitchFamily="34" charset="0"/>
              </a:rPr>
              <a:t>0</a:t>
            </a:r>
            <a:r>
              <a:rPr lang="el-GR" altLang="zh-CN" b="0" dirty="0" err="1">
                <a:latin typeface="+mn-lt"/>
                <a:ea typeface="Cambria Math" panose="02040503050406030204" pitchFamily="18" charset="0"/>
                <a:cs typeface="Calibri" panose="020F0502020204030204" pitchFamily="34" charset="0"/>
              </a:rPr>
              <a:t>νββ</a:t>
            </a:r>
            <a:r>
              <a:rPr lang="en-US" altLang="zh-CN" b="0" dirty="0">
                <a:latin typeface="+mn-lt"/>
                <a:ea typeface="Cambria Math" panose="02040503050406030204" pitchFamily="18" charset="0"/>
                <a:cs typeface="Calibri" panose="020F0502020204030204" pitchFamily="34" charset="0"/>
              </a:rPr>
              <a:t>:</a:t>
            </a:r>
            <a:r>
              <a:rPr lang="zh-CN" altLang="en-US" b="0" dirty="0">
                <a:latin typeface="+mn-lt"/>
              </a:rPr>
              <a:t> </a:t>
            </a:r>
            <a:r>
              <a:rPr lang="en-US" altLang="zh-CN" b="0" dirty="0">
                <a:latin typeface="+mn-lt"/>
                <a:ea typeface="Cambria Math" panose="02040503050406030204" pitchFamily="18" charset="0"/>
              </a:rPr>
              <a:t>Majorana Neutrino? Lepton number violation?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C595E1-DCB4-1341-A238-3415962EA3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75579"/>
            <a:ext cx="5672880" cy="3916714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032A4C1F-6721-1447-842E-6DF53C4C750F}"/>
              </a:ext>
            </a:extLst>
          </p:cNvPr>
          <p:cNvSpPr/>
          <p:nvPr/>
        </p:nvSpPr>
        <p:spPr>
          <a:xfrm>
            <a:off x="7911721" y="4496891"/>
            <a:ext cx="729771" cy="28651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/>
      <p:bldP spid="35" grpId="0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4957" y="2038986"/>
            <a:ext cx="7310120" cy="30604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ea typeface="Cambria Math" panose="02040503050406030204" pitchFamily="18" charset="0"/>
              </a:rPr>
              <a:t>PandaX-III</a:t>
            </a:r>
            <a:r>
              <a:rPr lang="zh-CN" altLang="en-US" sz="2000" dirty="0"/>
              <a:t>：</a:t>
            </a:r>
            <a:r>
              <a:rPr lang="en-US" altLang="zh-CN" sz="2000" dirty="0">
                <a:ea typeface="Cambria Math" panose="02040503050406030204" pitchFamily="18" charset="0"/>
              </a:rPr>
              <a:t>search for 0vbb with</a:t>
            </a:r>
            <a:r>
              <a:rPr lang="zh-CN" altLang="en-US" sz="2000" dirty="0"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ea typeface="Cambria Math" panose="02040503050406030204" pitchFamily="18" charset="0"/>
              </a:rPr>
              <a:t>140 kg of 90% Xe-136 enriched gas TPC .</a:t>
            </a:r>
          </a:p>
          <a:p>
            <a:pPr marL="800100" lvl="2" indent="-342900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000" dirty="0">
                <a:ea typeface="Cambria Math" panose="02040503050406030204" pitchFamily="18" charset="0"/>
              </a:rPr>
              <a:t>52 Microbulk Micromegas ( 20</a:t>
            </a:r>
            <a:r>
              <a:rPr lang="zh-CN" altLang="en-US" sz="2000" dirty="0">
                <a:ea typeface="Cambria Math" panose="02040503050406030204" pitchFamily="18" charset="0"/>
              </a:rPr>
              <a:t> ✕ </a:t>
            </a:r>
            <a:r>
              <a:rPr lang="en-US" altLang="zh-CN" sz="2000" dirty="0">
                <a:ea typeface="Cambria Math" panose="02040503050406030204" pitchFamily="18" charset="0"/>
              </a:rPr>
              <a:t>20 cm), 3mm pitch</a:t>
            </a:r>
          </a:p>
          <a:p>
            <a:pPr marL="800100" lvl="2" indent="-342900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000" dirty="0">
                <a:ea typeface="Cambria Math" panose="02040503050406030204" pitchFamily="18" charset="0"/>
              </a:rPr>
              <a:t>Charge readout: 2 series of strips (x, y)</a:t>
            </a:r>
          </a:p>
          <a:p>
            <a:pPr marL="51435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ea typeface="Cambria Math" panose="02040503050406030204" pitchFamily="18" charset="0"/>
              </a:rPr>
              <a:t>The tracks (length~20cm) : provide informations to distinguish signal and background events, and CNN can effectively exploit this information.</a:t>
            </a:r>
          </a:p>
          <a:p>
            <a:pPr marL="57150" lvl="1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ea typeface="Cambria Math" panose="02040503050406030204" pitchFamily="18" charset="0"/>
              </a:rPr>
              <a:t>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ECBD76-9D2A-47BE-9393-666C551F29CB}" type="slidenum">
              <a:rPr lang="en-US" altLang="zh-CN" smtClean="0"/>
              <a:t>4</a:t>
            </a:fld>
            <a:endParaRPr lang="en-US" altLang="zh-CN"/>
          </a:p>
        </p:txBody>
      </p:sp>
      <p:pic>
        <p:nvPicPr>
          <p:cNvPr id="5" name="图片 4" descr="C:\Users\王少博\Desktop\截图\截图\罐体2.pn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42" y="1487472"/>
            <a:ext cx="3283585" cy="378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2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07" y="2278399"/>
            <a:ext cx="4524826" cy="246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标题 2"/>
          <p:cNvSpPr txBox="1"/>
          <p:nvPr/>
        </p:nvSpPr>
        <p:spPr>
          <a:xfrm>
            <a:off x="1920684" y="361043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The PandaX-III Experiment</a:t>
            </a: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xmlns="" id="{42032257-2798-5041-905E-46454707994A}"/>
              </a:ext>
            </a:extLst>
          </p:cNvPr>
          <p:cNvCxnSpPr>
            <a:cxnSpLocks/>
          </p:cNvCxnSpPr>
          <p:nvPr/>
        </p:nvCxnSpPr>
        <p:spPr bwMode="auto">
          <a:xfrm>
            <a:off x="8340631" y="2697480"/>
            <a:ext cx="0" cy="1771650"/>
          </a:xfrm>
          <a:prstGeom prst="line">
            <a:avLst/>
          </a:prstGeom>
          <a:solidFill>
            <a:srgbClr val="FFFFB7"/>
          </a:solidFill>
          <a:ln w="28575" cap="flat" cmpd="sng" algn="ctr">
            <a:solidFill>
              <a:srgbClr val="A50021"/>
            </a:solidFill>
            <a:prstDash val="solid"/>
            <a:round/>
            <a:headEnd type="arrow" w="med" len="med"/>
            <a:tailEnd type="arrow" w="med" len="med"/>
          </a:ln>
        </p:spPr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xmlns="" id="{093F45E4-46BD-314D-9EC0-55F6A32C372E}"/>
              </a:ext>
            </a:extLst>
          </p:cNvPr>
          <p:cNvCxnSpPr>
            <a:cxnSpLocks/>
          </p:cNvCxnSpPr>
          <p:nvPr/>
        </p:nvCxnSpPr>
        <p:spPr bwMode="auto">
          <a:xfrm>
            <a:off x="9121140" y="1587198"/>
            <a:ext cx="1648460" cy="0"/>
          </a:xfrm>
          <a:prstGeom prst="line">
            <a:avLst/>
          </a:prstGeom>
          <a:solidFill>
            <a:srgbClr val="FFFFB7"/>
          </a:solidFill>
          <a:ln w="28575" cap="flat" cmpd="sng" algn="ctr">
            <a:solidFill>
              <a:srgbClr val="A50021"/>
            </a:solidFill>
            <a:prstDash val="solid"/>
            <a:round/>
            <a:headEnd type="arrow" w="med" len="med"/>
            <a:tailEnd type="arrow" w="med" len="med"/>
          </a:ln>
        </p:spPr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1E05FBB1-C8B1-7840-A90A-E72549156D19}"/>
              </a:ext>
            </a:extLst>
          </p:cNvPr>
          <p:cNvSpPr txBox="1"/>
          <p:nvPr/>
        </p:nvSpPr>
        <p:spPr>
          <a:xfrm>
            <a:off x="7698965" y="3167390"/>
            <a:ext cx="58221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1" lang="en-US" altLang="zh-CN" sz="1400" dirty="0"/>
              <a:t>1200</a:t>
            </a:r>
          </a:p>
          <a:p>
            <a:r>
              <a:rPr kumimoji="1" lang="en-US" altLang="zh-CN" sz="1400" dirty="0"/>
              <a:t>mm</a:t>
            </a:r>
            <a:endParaRPr kumimoji="1"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7D5FB91C-3025-E24D-BF35-97C4FEF8866D}"/>
              </a:ext>
            </a:extLst>
          </p:cNvPr>
          <p:cNvSpPr txBox="1"/>
          <p:nvPr/>
        </p:nvSpPr>
        <p:spPr>
          <a:xfrm>
            <a:off x="9513382" y="127942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1600mm</a:t>
            </a:r>
            <a:endParaRPr kumimoji="1" lang="zh-CN" altLang="en-US" sz="1400" dirty="0"/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xmlns="" id="{47D808F3-5E0C-9042-9183-1A77AC43F1D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423910" y="1794510"/>
            <a:ext cx="1443802" cy="925830"/>
          </a:xfrm>
          <a:prstGeom prst="line">
            <a:avLst/>
          </a:prstGeom>
          <a:solidFill>
            <a:srgbClr val="FFFFB7"/>
          </a:solidFill>
          <a:ln w="28575" cap="flat" cmpd="sng" algn="ctr">
            <a:solidFill>
              <a:srgbClr val="A50021"/>
            </a:solidFill>
            <a:prstDash val="solid"/>
            <a:round/>
            <a:headEnd type="arrow" w="med" len="med"/>
            <a:tailEnd type="arrow" w="med" len="med"/>
          </a:ln>
        </p:spPr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xmlns="" id="{2C85971B-1071-CF43-9516-A99BF67D2E6E}"/>
              </a:ext>
            </a:extLst>
          </p:cNvPr>
          <p:cNvCxnSpPr>
            <a:cxnSpLocks/>
          </p:cNvCxnSpPr>
          <p:nvPr/>
        </p:nvCxnSpPr>
        <p:spPr bwMode="auto">
          <a:xfrm flipH="1">
            <a:off x="9246870" y="4381500"/>
            <a:ext cx="698500" cy="1299210"/>
          </a:xfrm>
          <a:prstGeom prst="line">
            <a:avLst/>
          </a:prstGeom>
          <a:solidFill>
            <a:srgbClr val="FFFFB7"/>
          </a:solidFill>
          <a:ln w="28575" cap="flat" cmpd="sng" algn="ctr">
            <a:solidFill>
              <a:srgbClr val="A50021"/>
            </a:solidFill>
            <a:prstDash val="solid"/>
            <a:round/>
            <a:headEnd type="arrow" w="med" len="med"/>
            <a:tailEnd type="arrow" w="med" len="med"/>
          </a:ln>
        </p:spPr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B218003A-25C9-5C4C-AC9A-E5FDAA41D5FE}"/>
              </a:ext>
            </a:extLst>
          </p:cNvPr>
          <p:cNvSpPr txBox="1"/>
          <p:nvPr/>
        </p:nvSpPr>
        <p:spPr>
          <a:xfrm>
            <a:off x="7435078" y="1617809"/>
            <a:ext cx="982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readout</a:t>
            </a:r>
            <a:endParaRPr kumimoji="1" lang="zh-CN" altLang="en-US" sz="16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A063819B-D527-274D-9A1D-3A7D08DBEB58}"/>
              </a:ext>
            </a:extLst>
          </p:cNvPr>
          <p:cNvSpPr txBox="1"/>
          <p:nvPr/>
        </p:nvSpPr>
        <p:spPr>
          <a:xfrm>
            <a:off x="8660742" y="5680710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cathode</a:t>
            </a:r>
            <a:endParaRPr kumimoji="1" lang="zh-CN" altLang="en-US" sz="1600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1359F164-E223-6D45-8FD8-9C2AD6EC202C}"/>
              </a:ext>
            </a:extLst>
          </p:cNvPr>
          <p:cNvSpPr/>
          <p:nvPr/>
        </p:nvSpPr>
        <p:spPr>
          <a:xfrm>
            <a:off x="8104181" y="2637995"/>
            <a:ext cx="582212" cy="43369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CCE86137-2E76-6341-A098-E8BA899EE998}"/>
              </a:ext>
            </a:extLst>
          </p:cNvPr>
          <p:cNvSpPr/>
          <p:nvPr/>
        </p:nvSpPr>
        <p:spPr>
          <a:xfrm>
            <a:off x="9272586" y="3929071"/>
            <a:ext cx="398839" cy="40133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8787928C-DA8B-8346-99D9-FCFFF0DFD498}"/>
              </a:ext>
            </a:extLst>
          </p:cNvPr>
          <p:cNvSpPr/>
          <p:nvPr/>
        </p:nvSpPr>
        <p:spPr>
          <a:xfrm>
            <a:off x="10100308" y="3978172"/>
            <a:ext cx="398839" cy="40133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AB63C200-EEB9-DC40-974C-49F923654ADB}"/>
              </a:ext>
            </a:extLst>
          </p:cNvPr>
          <p:cNvSpPr/>
          <p:nvPr/>
        </p:nvSpPr>
        <p:spPr>
          <a:xfrm>
            <a:off x="11124162" y="2637995"/>
            <a:ext cx="398839" cy="40133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6" grpId="0"/>
      <p:bldP spid="27" grpId="0"/>
      <p:bldP spid="15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B76C4533-5984-634F-B463-F81B661FBC83}"/>
              </a:ext>
            </a:extLst>
          </p:cNvPr>
          <p:cNvSpPr txBox="1"/>
          <p:nvPr/>
        </p:nvSpPr>
        <p:spPr>
          <a:xfrm>
            <a:off x="3838811" y="3075057"/>
            <a:ext cx="4514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>
                <a:solidFill>
                  <a:schemeClr val="accent2"/>
                </a:solidFill>
                <a:latin typeface="+mj-lt"/>
              </a:rPr>
              <a:t>CNN</a:t>
            </a:r>
            <a:r>
              <a:rPr kumimoji="1" lang="zh-CN" altLang="en-US" sz="4000" dirty="0">
                <a:solidFill>
                  <a:schemeClr val="accent2"/>
                </a:solidFill>
                <a:latin typeface="+mj-lt"/>
              </a:rPr>
              <a:t> </a:t>
            </a:r>
            <a:r>
              <a:rPr kumimoji="1" lang="en-US" altLang="zh-CN" sz="4000" dirty="0">
                <a:solidFill>
                  <a:schemeClr val="accent2"/>
                </a:solidFill>
                <a:latin typeface="+mj-lt"/>
              </a:rPr>
              <a:t>in</a:t>
            </a:r>
            <a:r>
              <a:rPr kumimoji="1" lang="zh-CN" altLang="en-US" sz="4000" dirty="0">
                <a:solidFill>
                  <a:schemeClr val="accent2"/>
                </a:solidFill>
                <a:latin typeface="+mj-lt"/>
              </a:rPr>
              <a:t> </a:t>
            </a:r>
            <a:r>
              <a:rPr kumimoji="1" lang="en-US" altLang="zh-CN" sz="4000" dirty="0" err="1">
                <a:solidFill>
                  <a:schemeClr val="accent2"/>
                </a:solidFill>
                <a:latin typeface="+mj-lt"/>
              </a:rPr>
              <a:t>PandaX</a:t>
            </a:r>
            <a:r>
              <a:rPr kumimoji="1" lang="en-US" altLang="zh-CN" sz="4000" dirty="0">
                <a:solidFill>
                  <a:schemeClr val="accent2"/>
                </a:solidFill>
                <a:latin typeface="+mj-lt"/>
              </a:rPr>
              <a:t>-III</a:t>
            </a:r>
            <a:endParaRPr kumimoji="1" lang="zh-CN" alt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xmlns="" id="{95DEC425-EC25-4018-93D8-C0264622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71693"/>
            <a:ext cx="2844800" cy="386311"/>
          </a:xfrm>
        </p:spPr>
        <p:txBody>
          <a:bodyPr/>
          <a:lstStyle/>
          <a:p>
            <a:fld id="{40683FD5-716F-4247-BFFC-D22F9BC2CC9A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3865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5086" y="1265387"/>
            <a:ext cx="5222789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altLang="zh-CN" sz="2400" dirty="0">
              <a:ea typeface="Cambria Math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  <a:sym typeface="+mn-ea"/>
              </a:rPr>
              <a:t>RESTG4 with </a:t>
            </a:r>
            <a:r>
              <a:rPr lang="en-US" altLang="zh-CN" sz="2400" dirty="0">
                <a:ea typeface="Cambria Math" panose="02040503050406030204" pitchFamily="18" charset="0"/>
              </a:rPr>
              <a:t>PandaX-III TPC geometry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ea typeface="Cambria Math" panose="02040503050406030204" pitchFamily="18" charset="0"/>
                <a:sym typeface="+mn-ea"/>
              </a:rPr>
              <a:t>Diffusion</a:t>
            </a:r>
            <a:r>
              <a:rPr lang="zh-CN" altLang="en-US" sz="2400" dirty="0">
                <a:ea typeface="Cambria Math" panose="02040503050406030204" pitchFamily="18" charset="0"/>
                <a:sym typeface="+mn-ea"/>
              </a:rPr>
              <a:t> </a:t>
            </a:r>
            <a:r>
              <a:rPr lang="en-US" altLang="zh-CN" sz="2400" dirty="0">
                <a:ea typeface="Cambria Math" panose="02040503050406030204" pitchFamily="18" charset="0"/>
                <a:sym typeface="+mn-ea"/>
              </a:rPr>
              <a:t>effects and electronics responses are utilized</a:t>
            </a:r>
            <a:endParaRPr lang="en-US" altLang="zh-CN" sz="2400" dirty="0">
              <a:ea typeface="Cambria Math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ea typeface="Cambria Math" panose="02040503050406030204" pitchFamily="18" charset="0"/>
              </a:rPr>
              <a:t>Data set:</a:t>
            </a:r>
          </a:p>
          <a:p>
            <a:pPr lvl="1">
              <a:buFont typeface="Wingdings" pitchFamily="2" charset="2"/>
              <a:buChar char="u"/>
            </a:pPr>
            <a:r>
              <a:rPr lang="el-GR" altLang="zh-CN" sz="2000" dirty="0">
                <a:ea typeface="Cambria Math" panose="02040503050406030204" pitchFamily="18" charset="0"/>
                <a:sym typeface="+mn-ea"/>
              </a:rPr>
              <a:t>0νββ </a:t>
            </a:r>
            <a:r>
              <a:rPr lang="en-US" altLang="zh-CN" sz="2000" dirty="0">
                <a:ea typeface="Cambria Math" panose="02040503050406030204" pitchFamily="18" charset="0"/>
              </a:rPr>
              <a:t>Signal : 320,000 </a:t>
            </a:r>
          </a:p>
          <a:p>
            <a:pPr lvl="1">
              <a:buFont typeface="Wingdings" pitchFamily="2" charset="2"/>
              <a:buChar char="u"/>
            </a:pPr>
            <a:r>
              <a:rPr lang="en-US" altLang="zh-CN" sz="2000" dirty="0">
                <a:ea typeface="Cambria Math" panose="02040503050406030204" pitchFamily="18" charset="0"/>
              </a:rPr>
              <a:t>Background</a:t>
            </a:r>
            <a:r>
              <a:rPr lang="zh-CN" altLang="en-US" sz="2000" dirty="0"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ea typeface="Cambria Math" panose="02040503050406030204" pitchFamily="18" charset="0"/>
              </a:rPr>
              <a:t>(Th-232</a:t>
            </a:r>
            <a:r>
              <a:rPr lang="zh-CN" altLang="en-US" sz="2000" dirty="0"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ea typeface="Cambria Math" panose="02040503050406030204" pitchFamily="18" charset="0"/>
              </a:rPr>
              <a:t>and</a:t>
            </a:r>
            <a:r>
              <a:rPr lang="zh-CN" altLang="en-US" sz="2000" dirty="0">
                <a:ea typeface="Cambria Math" panose="02040503050406030204" pitchFamily="18" charset="0"/>
              </a:rPr>
              <a:t> </a:t>
            </a:r>
            <a:r>
              <a:rPr lang="en-US" altLang="zh-CN" sz="2000" dirty="0">
                <a:ea typeface="Cambria Math" panose="02040503050406030204" pitchFamily="18" charset="0"/>
              </a:rPr>
              <a:t>U-238): 320,000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sz="2000" dirty="0">
              <a:ea typeface="Cambria Math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CN" sz="2400" dirty="0">
              <a:ea typeface="Cambria Math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CN" sz="2400" dirty="0">
              <a:ea typeface="Cambria Math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ECBD76-9D2A-47BE-9393-666C551F29CB}" type="slidenum">
              <a:rPr lang="en-US" altLang="zh-CN" smtClean="0"/>
              <a:t>6</a:t>
            </a:fld>
            <a:endParaRPr lang="en-US" altLang="zh-CN" dirty="0"/>
          </a:p>
        </p:txBody>
      </p:sp>
      <p:sp>
        <p:nvSpPr>
          <p:cNvPr id="45" name="箭头: 右 44"/>
          <p:cNvSpPr/>
          <p:nvPr/>
        </p:nvSpPr>
        <p:spPr>
          <a:xfrm>
            <a:off x="7402400" y="3330249"/>
            <a:ext cx="518160" cy="198120"/>
          </a:xfrm>
          <a:prstGeom prst="rightArrow">
            <a:avLst/>
          </a:prstGeom>
          <a:solidFill>
            <a:srgbClr val="B5B5B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 Light"/>
              <a:ea typeface="等线"/>
              <a:cs typeface="+mn-cs"/>
            </a:endParaRPr>
          </a:p>
        </p:txBody>
      </p:sp>
      <p:sp>
        <p:nvSpPr>
          <p:cNvPr id="46" name="箭头: 右 45"/>
          <p:cNvSpPr/>
          <p:nvPr/>
        </p:nvSpPr>
        <p:spPr>
          <a:xfrm>
            <a:off x="9795926" y="3287069"/>
            <a:ext cx="518160" cy="198120"/>
          </a:xfrm>
          <a:prstGeom prst="rightArrow">
            <a:avLst/>
          </a:prstGeom>
          <a:solidFill>
            <a:srgbClr val="B5B5B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 Light"/>
              <a:ea typeface="等线"/>
              <a:cs typeface="+mn-cs"/>
            </a:endParaRPr>
          </a:p>
        </p:txBody>
      </p:sp>
      <p:sp>
        <p:nvSpPr>
          <p:cNvPr id="47" name="标题 2"/>
          <p:cNvSpPr txBox="1"/>
          <p:nvPr/>
        </p:nvSpPr>
        <p:spPr>
          <a:xfrm>
            <a:off x="1920684" y="253702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Geant4 based MC simulation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5B83752-C374-C24A-A784-AFBEF8F24B21}"/>
              </a:ext>
            </a:extLst>
          </p:cNvPr>
          <p:cNvSpPr txBox="1"/>
          <p:nvPr/>
        </p:nvSpPr>
        <p:spPr>
          <a:xfrm>
            <a:off x="5870445" y="2287171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+mn-lt"/>
              </a:rPr>
              <a:t>Original</a:t>
            </a:r>
            <a:endParaRPr kumimoji="1" lang="zh-CN" altLang="en-US" sz="1600" dirty="0"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6180F755-965D-764A-8E9C-FE771C0C41F8}"/>
              </a:ext>
            </a:extLst>
          </p:cNvPr>
          <p:cNvSpPr txBox="1"/>
          <p:nvPr/>
        </p:nvSpPr>
        <p:spPr>
          <a:xfrm>
            <a:off x="8399122" y="2287171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Diffusion</a:t>
            </a:r>
            <a:endParaRPr kumimoji="1" lang="zh-CN" altLang="en-US" sz="1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EE85ED2-0D90-BF41-935E-EDEFA50D6C1F}"/>
              </a:ext>
            </a:extLst>
          </p:cNvPr>
          <p:cNvSpPr txBox="1"/>
          <p:nvPr/>
        </p:nvSpPr>
        <p:spPr>
          <a:xfrm>
            <a:off x="10141666" y="2287171"/>
            <a:ext cx="1896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Electronic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effects</a:t>
            </a:r>
            <a:endParaRPr kumimoji="1" lang="zh-CN" altLang="en-US" sz="1600" dirty="0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DE113327-EA44-481A-9118-0921B49021FA}"/>
              </a:ext>
            </a:extLst>
          </p:cNvPr>
          <p:cNvGrpSpPr/>
          <p:nvPr/>
        </p:nvGrpSpPr>
        <p:grpSpPr>
          <a:xfrm>
            <a:off x="5428067" y="2661635"/>
            <a:ext cx="1727115" cy="1537395"/>
            <a:chOff x="5428067" y="2661635"/>
            <a:chExt cx="1727115" cy="1537395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xmlns="" id="{09038DA2-516B-43A0-B938-E78A192E226F}"/>
                </a:ext>
              </a:extLst>
            </p:cNvPr>
            <p:cNvGrpSpPr/>
            <p:nvPr/>
          </p:nvGrpSpPr>
          <p:grpSpPr>
            <a:xfrm>
              <a:off x="5428067" y="2661635"/>
              <a:ext cx="1727115" cy="1533585"/>
              <a:chOff x="5379388" y="2625725"/>
              <a:chExt cx="1768172" cy="1606550"/>
            </a:xfrm>
          </p:grpSpPr>
          <p:pic>
            <p:nvPicPr>
              <p:cNvPr id="42" name="图片 4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3" t="54165" r="50959" b="-109"/>
              <a:stretch>
                <a:fillRect/>
              </a:stretch>
            </p:blipFill>
            <p:spPr>
              <a:xfrm>
                <a:off x="5467985" y="2625725"/>
                <a:ext cx="1679575" cy="1606550"/>
              </a:xfrm>
              <a:prstGeom prst="rect">
                <a:avLst/>
              </a:prstGeom>
            </p:spPr>
          </p:pic>
          <p:pic>
            <p:nvPicPr>
              <p:cNvPr id="13" name="Picture 3" descr="222">
                <a:extLst>
                  <a:ext uri="{FF2B5EF4-FFF2-40B4-BE49-F238E27FC236}">
                    <a16:creationId xmlns:a16="http://schemas.microsoft.com/office/drawing/2014/main" xmlns="" id="{A2CD2903-7DB3-4F19-9AAA-5FF9227CB2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86" r="95349" b="56220"/>
              <a:stretch/>
            </p:blipFill>
            <p:spPr bwMode="auto">
              <a:xfrm>
                <a:off x="5379388" y="2625725"/>
                <a:ext cx="110504" cy="486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1" name="Picture 3" descr="222">
              <a:extLst>
                <a:ext uri="{FF2B5EF4-FFF2-40B4-BE49-F238E27FC236}">
                  <a16:creationId xmlns:a16="http://schemas.microsoft.com/office/drawing/2014/main" xmlns="" id="{FDEC5426-1299-4C80-80C2-0125CFF947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1" t="91973" r="43152"/>
            <a:stretch/>
          </p:blipFill>
          <p:spPr bwMode="auto">
            <a:xfrm>
              <a:off x="6543402" y="4095750"/>
              <a:ext cx="520337" cy="103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xmlns="" id="{35464780-8845-4B67-A937-04A4E8AA99F9}"/>
              </a:ext>
            </a:extLst>
          </p:cNvPr>
          <p:cNvGrpSpPr/>
          <p:nvPr/>
        </p:nvGrpSpPr>
        <p:grpSpPr>
          <a:xfrm>
            <a:off x="8035276" y="2594610"/>
            <a:ext cx="1736691" cy="1624965"/>
            <a:chOff x="8035276" y="2594610"/>
            <a:chExt cx="1736691" cy="1624965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3BF136E2-4422-4B93-AFBB-C5EC100877B4}"/>
                </a:ext>
              </a:extLst>
            </p:cNvPr>
            <p:cNvGrpSpPr/>
            <p:nvPr/>
          </p:nvGrpSpPr>
          <p:grpSpPr>
            <a:xfrm>
              <a:off x="8035276" y="2594610"/>
              <a:ext cx="1736691" cy="1624965"/>
              <a:chOff x="8035276" y="2606040"/>
              <a:chExt cx="1736691" cy="1624965"/>
            </a:xfrm>
          </p:grpSpPr>
          <p:pic>
            <p:nvPicPr>
              <p:cNvPr id="14" name="Picture 3" descr="222">
                <a:extLst>
                  <a:ext uri="{FF2B5EF4-FFF2-40B4-BE49-F238E27FC236}">
                    <a16:creationId xmlns:a16="http://schemas.microsoft.com/office/drawing/2014/main" xmlns="" id="{3FC46DCB-D641-4944-8845-4CA592913C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86" r="95349" b="56220"/>
              <a:stretch/>
            </p:blipFill>
            <p:spPr bwMode="auto">
              <a:xfrm>
                <a:off x="8035276" y="2660014"/>
                <a:ext cx="110504" cy="486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图片 4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6730" y="2625725"/>
                <a:ext cx="1645237" cy="1605280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xmlns="" id="{DF981234-7D44-4358-91B2-3DCEC1D092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5479" b="17365"/>
              <a:stretch/>
            </p:blipFill>
            <p:spPr>
              <a:xfrm>
                <a:off x="9282254" y="2685056"/>
                <a:ext cx="358951" cy="412775"/>
              </a:xfrm>
              <a:custGeom>
                <a:avLst/>
                <a:gdLst>
                  <a:gd name="connsiteX0" fmla="*/ 0 w 358951"/>
                  <a:gd name="connsiteY0" fmla="*/ 0 h 412775"/>
                  <a:gd name="connsiteX1" fmla="*/ 358951 w 358951"/>
                  <a:gd name="connsiteY1" fmla="*/ 0 h 412775"/>
                  <a:gd name="connsiteX2" fmla="*/ 358951 w 358951"/>
                  <a:gd name="connsiteY2" fmla="*/ 412775 h 412775"/>
                  <a:gd name="connsiteX3" fmla="*/ 63401 w 358951"/>
                  <a:gd name="connsiteY3" fmla="*/ 412775 h 412775"/>
                  <a:gd name="connsiteX4" fmla="*/ 63401 w 358951"/>
                  <a:gd name="connsiteY4" fmla="*/ 214354 h 412775"/>
                  <a:gd name="connsiteX5" fmla="*/ 1 w 358951"/>
                  <a:gd name="connsiteY5" fmla="*/ 214354 h 412775"/>
                  <a:gd name="connsiteX6" fmla="*/ 1 w 358951"/>
                  <a:gd name="connsiteY6" fmla="*/ 412775 h 412775"/>
                  <a:gd name="connsiteX7" fmla="*/ 0 w 358951"/>
                  <a:gd name="connsiteY7" fmla="*/ 412775 h 412775"/>
                  <a:gd name="connsiteX8" fmla="*/ 0 w 358951"/>
                  <a:gd name="connsiteY8" fmla="*/ 0 h 4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8951" h="412775">
                    <a:moveTo>
                      <a:pt x="0" y="0"/>
                    </a:moveTo>
                    <a:lnTo>
                      <a:pt x="358951" y="0"/>
                    </a:lnTo>
                    <a:lnTo>
                      <a:pt x="358951" y="412775"/>
                    </a:lnTo>
                    <a:lnTo>
                      <a:pt x="63401" y="412775"/>
                    </a:lnTo>
                    <a:lnTo>
                      <a:pt x="63401" y="214354"/>
                    </a:lnTo>
                    <a:lnTo>
                      <a:pt x="1" y="214354"/>
                    </a:lnTo>
                    <a:lnTo>
                      <a:pt x="1" y="412775"/>
                    </a:lnTo>
                    <a:lnTo>
                      <a:pt x="0" y="41277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xmlns="" id="{77103312-41FC-4991-98CE-27303CF9954C}"/>
                  </a:ext>
                </a:extLst>
              </p:cNvPr>
              <p:cNvSpPr/>
              <p:nvPr/>
            </p:nvSpPr>
            <p:spPr bwMode="auto">
              <a:xfrm>
                <a:off x="9345654" y="2606040"/>
                <a:ext cx="396496" cy="9332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arrow" w="med" len="med"/>
                <a:tailEnd type="arrow" w="med" len="med"/>
              </a:ln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90204" pitchFamily="34" charset="0"/>
                  <a:ea typeface="宋体" pitchFamily="2" charset="-122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xmlns="" id="{1FA63009-AB9A-46C5-B68C-E9AB08C5573F}"/>
                  </a:ext>
                </a:extLst>
              </p:cNvPr>
              <p:cNvSpPr/>
              <p:nvPr/>
            </p:nvSpPr>
            <p:spPr bwMode="auto">
              <a:xfrm rot="5400000">
                <a:off x="9442897" y="2813122"/>
                <a:ext cx="476090" cy="9332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arrow" w="med" len="med"/>
                <a:tailEnd type="arrow" w="med" len="med"/>
              </a:ln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90204" pitchFamily="34" charset="0"/>
                  <a:ea typeface="宋体" pitchFamily="2" charset="-122"/>
                </a:endParaRPr>
              </a:p>
            </p:txBody>
          </p:sp>
          <p:pic>
            <p:nvPicPr>
              <p:cNvPr id="54" name="图片 53">
                <a:extLst>
                  <a:ext uri="{FF2B5EF4-FFF2-40B4-BE49-F238E27FC236}">
                    <a16:creationId xmlns:a16="http://schemas.microsoft.com/office/drawing/2014/main" xmlns="" id="{3AB01BA6-431E-4917-A751-24A4B48ECC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69128" t="40544" b="17365"/>
              <a:stretch/>
            </p:blipFill>
            <p:spPr>
              <a:xfrm>
                <a:off x="9500732" y="2731770"/>
                <a:ext cx="133515" cy="1238249"/>
              </a:xfrm>
              <a:custGeom>
                <a:avLst/>
                <a:gdLst>
                  <a:gd name="connsiteX0" fmla="*/ 0 w 358951"/>
                  <a:gd name="connsiteY0" fmla="*/ 0 h 412775"/>
                  <a:gd name="connsiteX1" fmla="*/ 358951 w 358951"/>
                  <a:gd name="connsiteY1" fmla="*/ 0 h 412775"/>
                  <a:gd name="connsiteX2" fmla="*/ 358951 w 358951"/>
                  <a:gd name="connsiteY2" fmla="*/ 412775 h 412775"/>
                  <a:gd name="connsiteX3" fmla="*/ 63401 w 358951"/>
                  <a:gd name="connsiteY3" fmla="*/ 412775 h 412775"/>
                  <a:gd name="connsiteX4" fmla="*/ 63401 w 358951"/>
                  <a:gd name="connsiteY4" fmla="*/ 214354 h 412775"/>
                  <a:gd name="connsiteX5" fmla="*/ 1 w 358951"/>
                  <a:gd name="connsiteY5" fmla="*/ 214354 h 412775"/>
                  <a:gd name="connsiteX6" fmla="*/ 1 w 358951"/>
                  <a:gd name="connsiteY6" fmla="*/ 412775 h 412775"/>
                  <a:gd name="connsiteX7" fmla="*/ 0 w 358951"/>
                  <a:gd name="connsiteY7" fmla="*/ 412775 h 412775"/>
                  <a:gd name="connsiteX8" fmla="*/ 0 w 358951"/>
                  <a:gd name="connsiteY8" fmla="*/ 0 h 4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8951" h="412775">
                    <a:moveTo>
                      <a:pt x="0" y="0"/>
                    </a:moveTo>
                    <a:lnTo>
                      <a:pt x="358951" y="0"/>
                    </a:lnTo>
                    <a:lnTo>
                      <a:pt x="358951" y="412775"/>
                    </a:lnTo>
                    <a:lnTo>
                      <a:pt x="63401" y="412775"/>
                    </a:lnTo>
                    <a:lnTo>
                      <a:pt x="63401" y="214354"/>
                    </a:lnTo>
                    <a:lnTo>
                      <a:pt x="1" y="214354"/>
                    </a:lnTo>
                    <a:lnTo>
                      <a:pt x="1" y="412775"/>
                    </a:lnTo>
                    <a:lnTo>
                      <a:pt x="0" y="41277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55" name="图片 54">
                <a:extLst>
                  <a:ext uri="{FF2B5EF4-FFF2-40B4-BE49-F238E27FC236}">
                    <a16:creationId xmlns:a16="http://schemas.microsoft.com/office/drawing/2014/main" xmlns="" id="{9A8C2353-4B33-47ED-BB54-76FF4FB9C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5479" r="22260" b="73024"/>
              <a:stretch/>
            </p:blipFill>
            <p:spPr>
              <a:xfrm>
                <a:off x="8332900" y="2684495"/>
                <a:ext cx="1234665" cy="134746"/>
              </a:xfrm>
              <a:custGeom>
                <a:avLst/>
                <a:gdLst>
                  <a:gd name="connsiteX0" fmla="*/ 0 w 358951"/>
                  <a:gd name="connsiteY0" fmla="*/ 0 h 412775"/>
                  <a:gd name="connsiteX1" fmla="*/ 358951 w 358951"/>
                  <a:gd name="connsiteY1" fmla="*/ 0 h 412775"/>
                  <a:gd name="connsiteX2" fmla="*/ 358951 w 358951"/>
                  <a:gd name="connsiteY2" fmla="*/ 412775 h 412775"/>
                  <a:gd name="connsiteX3" fmla="*/ 63401 w 358951"/>
                  <a:gd name="connsiteY3" fmla="*/ 412775 h 412775"/>
                  <a:gd name="connsiteX4" fmla="*/ 63401 w 358951"/>
                  <a:gd name="connsiteY4" fmla="*/ 214354 h 412775"/>
                  <a:gd name="connsiteX5" fmla="*/ 1 w 358951"/>
                  <a:gd name="connsiteY5" fmla="*/ 214354 h 412775"/>
                  <a:gd name="connsiteX6" fmla="*/ 1 w 358951"/>
                  <a:gd name="connsiteY6" fmla="*/ 412775 h 412775"/>
                  <a:gd name="connsiteX7" fmla="*/ 0 w 358951"/>
                  <a:gd name="connsiteY7" fmla="*/ 412775 h 412775"/>
                  <a:gd name="connsiteX8" fmla="*/ 0 w 358951"/>
                  <a:gd name="connsiteY8" fmla="*/ 0 h 4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8951" h="412775">
                    <a:moveTo>
                      <a:pt x="0" y="0"/>
                    </a:moveTo>
                    <a:lnTo>
                      <a:pt x="358951" y="0"/>
                    </a:lnTo>
                    <a:lnTo>
                      <a:pt x="358951" y="412775"/>
                    </a:lnTo>
                    <a:lnTo>
                      <a:pt x="63401" y="412775"/>
                    </a:lnTo>
                    <a:lnTo>
                      <a:pt x="63401" y="214354"/>
                    </a:lnTo>
                    <a:lnTo>
                      <a:pt x="1" y="214354"/>
                    </a:lnTo>
                    <a:lnTo>
                      <a:pt x="1" y="412775"/>
                    </a:lnTo>
                    <a:lnTo>
                      <a:pt x="0" y="41277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  <p:pic>
          <p:nvPicPr>
            <p:cNvPr id="65" name="Picture 3" descr="222">
              <a:extLst>
                <a:ext uri="{FF2B5EF4-FFF2-40B4-BE49-F238E27FC236}">
                  <a16:creationId xmlns:a16="http://schemas.microsoft.com/office/drawing/2014/main" xmlns="" id="{17474594-F1F4-4A7F-925E-A98FBFBF11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1" t="91973" r="43152"/>
            <a:stretch/>
          </p:blipFill>
          <p:spPr bwMode="auto">
            <a:xfrm>
              <a:off x="9085485" y="4110990"/>
              <a:ext cx="520337" cy="103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xmlns="" id="{DEF0AF56-7715-4EEA-8625-0F036550E528}"/>
              </a:ext>
            </a:extLst>
          </p:cNvPr>
          <p:cNvGrpSpPr/>
          <p:nvPr/>
        </p:nvGrpSpPr>
        <p:grpSpPr>
          <a:xfrm>
            <a:off x="10230506" y="2603087"/>
            <a:ext cx="1730354" cy="1622203"/>
            <a:chOff x="10230506" y="2603087"/>
            <a:chExt cx="1730354" cy="1622203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xmlns="" id="{B21DB822-AFB4-4B6D-811B-8B224AE3F087}"/>
                </a:ext>
              </a:extLst>
            </p:cNvPr>
            <p:cNvGrpSpPr/>
            <p:nvPr/>
          </p:nvGrpSpPr>
          <p:grpSpPr>
            <a:xfrm>
              <a:off x="10230506" y="2603087"/>
              <a:ext cx="1730354" cy="1622203"/>
              <a:chOff x="10230506" y="2610707"/>
              <a:chExt cx="1730354" cy="1622203"/>
            </a:xfrm>
          </p:grpSpPr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0" r="67804" b="50043"/>
              <a:stretch>
                <a:fillRect/>
              </a:stretch>
            </p:blipFill>
            <p:spPr>
              <a:xfrm>
                <a:off x="10314305" y="2626360"/>
                <a:ext cx="1646555" cy="1606550"/>
              </a:xfrm>
              <a:prstGeom prst="rect">
                <a:avLst/>
              </a:prstGeom>
            </p:spPr>
          </p:pic>
          <p:pic>
            <p:nvPicPr>
              <p:cNvPr id="15" name="Picture 3" descr="222">
                <a:extLst>
                  <a:ext uri="{FF2B5EF4-FFF2-40B4-BE49-F238E27FC236}">
                    <a16:creationId xmlns:a16="http://schemas.microsoft.com/office/drawing/2014/main" xmlns="" id="{680CF5FF-0CD9-4640-B8DC-6FF57761D7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86" r="95349" b="56220"/>
              <a:stretch/>
            </p:blipFill>
            <p:spPr bwMode="auto">
              <a:xfrm>
                <a:off x="10230506" y="2652394"/>
                <a:ext cx="110504" cy="486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56" name="图片 55">
                <a:extLst>
                  <a:ext uri="{FF2B5EF4-FFF2-40B4-BE49-F238E27FC236}">
                    <a16:creationId xmlns:a16="http://schemas.microsoft.com/office/drawing/2014/main" xmlns="" id="{03CCDEE3-2FE4-4F2B-B3FB-99D3E25362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5479" b="17365"/>
              <a:stretch/>
            </p:blipFill>
            <p:spPr>
              <a:xfrm>
                <a:off x="11486838" y="2689723"/>
                <a:ext cx="358951" cy="412775"/>
              </a:xfrm>
              <a:custGeom>
                <a:avLst/>
                <a:gdLst>
                  <a:gd name="connsiteX0" fmla="*/ 0 w 358951"/>
                  <a:gd name="connsiteY0" fmla="*/ 0 h 412775"/>
                  <a:gd name="connsiteX1" fmla="*/ 358951 w 358951"/>
                  <a:gd name="connsiteY1" fmla="*/ 0 h 412775"/>
                  <a:gd name="connsiteX2" fmla="*/ 358951 w 358951"/>
                  <a:gd name="connsiteY2" fmla="*/ 412775 h 412775"/>
                  <a:gd name="connsiteX3" fmla="*/ 63401 w 358951"/>
                  <a:gd name="connsiteY3" fmla="*/ 412775 h 412775"/>
                  <a:gd name="connsiteX4" fmla="*/ 63401 w 358951"/>
                  <a:gd name="connsiteY4" fmla="*/ 214354 h 412775"/>
                  <a:gd name="connsiteX5" fmla="*/ 1 w 358951"/>
                  <a:gd name="connsiteY5" fmla="*/ 214354 h 412775"/>
                  <a:gd name="connsiteX6" fmla="*/ 1 w 358951"/>
                  <a:gd name="connsiteY6" fmla="*/ 412775 h 412775"/>
                  <a:gd name="connsiteX7" fmla="*/ 0 w 358951"/>
                  <a:gd name="connsiteY7" fmla="*/ 412775 h 412775"/>
                  <a:gd name="connsiteX8" fmla="*/ 0 w 358951"/>
                  <a:gd name="connsiteY8" fmla="*/ 0 h 4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8951" h="412775">
                    <a:moveTo>
                      <a:pt x="0" y="0"/>
                    </a:moveTo>
                    <a:lnTo>
                      <a:pt x="358951" y="0"/>
                    </a:lnTo>
                    <a:lnTo>
                      <a:pt x="358951" y="412775"/>
                    </a:lnTo>
                    <a:lnTo>
                      <a:pt x="63401" y="412775"/>
                    </a:lnTo>
                    <a:lnTo>
                      <a:pt x="63401" y="214354"/>
                    </a:lnTo>
                    <a:lnTo>
                      <a:pt x="1" y="214354"/>
                    </a:lnTo>
                    <a:lnTo>
                      <a:pt x="1" y="412775"/>
                    </a:lnTo>
                    <a:lnTo>
                      <a:pt x="0" y="41277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xmlns="" id="{886941E6-AAD4-404F-B889-484A81936CA8}"/>
                  </a:ext>
                </a:extLst>
              </p:cNvPr>
              <p:cNvSpPr/>
              <p:nvPr/>
            </p:nvSpPr>
            <p:spPr bwMode="auto">
              <a:xfrm>
                <a:off x="11550238" y="2610707"/>
                <a:ext cx="396496" cy="9332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arrow" w="med" len="med"/>
                <a:tailEnd type="arrow" w="med" len="med"/>
              </a:ln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90204" pitchFamily="34" charset="0"/>
                  <a:ea typeface="宋体" pitchFamily="2" charset="-122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xmlns="" id="{94481E44-E74F-4547-8DA1-0F20E0AED2A9}"/>
                  </a:ext>
                </a:extLst>
              </p:cNvPr>
              <p:cNvSpPr/>
              <p:nvPr/>
            </p:nvSpPr>
            <p:spPr bwMode="auto">
              <a:xfrm rot="5400000">
                <a:off x="11647481" y="2817789"/>
                <a:ext cx="476090" cy="9332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arrow" w="med" len="med"/>
                <a:tailEnd type="arrow" w="med" len="med"/>
              </a:ln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90204" pitchFamily="34" charset="0"/>
                  <a:ea typeface="宋体" pitchFamily="2" charset="-122"/>
                </a:endParaRPr>
              </a:p>
            </p:txBody>
          </p:sp>
          <p:pic>
            <p:nvPicPr>
              <p:cNvPr id="59" name="图片 58">
                <a:extLst>
                  <a:ext uri="{FF2B5EF4-FFF2-40B4-BE49-F238E27FC236}">
                    <a16:creationId xmlns:a16="http://schemas.microsoft.com/office/drawing/2014/main" xmlns="" id="{C8A3A3A5-E5A1-4774-9B0C-9AE026F6F6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69128" t="40544" b="17365"/>
              <a:stretch/>
            </p:blipFill>
            <p:spPr>
              <a:xfrm>
                <a:off x="11705316" y="2736437"/>
                <a:ext cx="133515" cy="1258348"/>
              </a:xfrm>
              <a:custGeom>
                <a:avLst/>
                <a:gdLst>
                  <a:gd name="connsiteX0" fmla="*/ 0 w 358951"/>
                  <a:gd name="connsiteY0" fmla="*/ 0 h 412775"/>
                  <a:gd name="connsiteX1" fmla="*/ 358951 w 358951"/>
                  <a:gd name="connsiteY1" fmla="*/ 0 h 412775"/>
                  <a:gd name="connsiteX2" fmla="*/ 358951 w 358951"/>
                  <a:gd name="connsiteY2" fmla="*/ 412775 h 412775"/>
                  <a:gd name="connsiteX3" fmla="*/ 63401 w 358951"/>
                  <a:gd name="connsiteY3" fmla="*/ 412775 h 412775"/>
                  <a:gd name="connsiteX4" fmla="*/ 63401 w 358951"/>
                  <a:gd name="connsiteY4" fmla="*/ 214354 h 412775"/>
                  <a:gd name="connsiteX5" fmla="*/ 1 w 358951"/>
                  <a:gd name="connsiteY5" fmla="*/ 214354 h 412775"/>
                  <a:gd name="connsiteX6" fmla="*/ 1 w 358951"/>
                  <a:gd name="connsiteY6" fmla="*/ 412775 h 412775"/>
                  <a:gd name="connsiteX7" fmla="*/ 0 w 358951"/>
                  <a:gd name="connsiteY7" fmla="*/ 412775 h 412775"/>
                  <a:gd name="connsiteX8" fmla="*/ 0 w 358951"/>
                  <a:gd name="connsiteY8" fmla="*/ 0 h 4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8951" h="412775">
                    <a:moveTo>
                      <a:pt x="0" y="0"/>
                    </a:moveTo>
                    <a:lnTo>
                      <a:pt x="358951" y="0"/>
                    </a:lnTo>
                    <a:lnTo>
                      <a:pt x="358951" y="412775"/>
                    </a:lnTo>
                    <a:lnTo>
                      <a:pt x="63401" y="412775"/>
                    </a:lnTo>
                    <a:lnTo>
                      <a:pt x="63401" y="214354"/>
                    </a:lnTo>
                    <a:lnTo>
                      <a:pt x="1" y="214354"/>
                    </a:lnTo>
                    <a:lnTo>
                      <a:pt x="1" y="412775"/>
                    </a:lnTo>
                    <a:lnTo>
                      <a:pt x="0" y="41277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xmlns="" id="{7F9364FF-8F7D-4B8D-9EEA-D37C44EE5C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5479" r="22260" b="73024"/>
              <a:stretch/>
            </p:blipFill>
            <p:spPr>
              <a:xfrm>
                <a:off x="10528935" y="2689162"/>
                <a:ext cx="1243214" cy="134746"/>
              </a:xfrm>
              <a:custGeom>
                <a:avLst/>
                <a:gdLst>
                  <a:gd name="connsiteX0" fmla="*/ 0 w 358951"/>
                  <a:gd name="connsiteY0" fmla="*/ 0 h 412775"/>
                  <a:gd name="connsiteX1" fmla="*/ 358951 w 358951"/>
                  <a:gd name="connsiteY1" fmla="*/ 0 h 412775"/>
                  <a:gd name="connsiteX2" fmla="*/ 358951 w 358951"/>
                  <a:gd name="connsiteY2" fmla="*/ 412775 h 412775"/>
                  <a:gd name="connsiteX3" fmla="*/ 63401 w 358951"/>
                  <a:gd name="connsiteY3" fmla="*/ 412775 h 412775"/>
                  <a:gd name="connsiteX4" fmla="*/ 63401 w 358951"/>
                  <a:gd name="connsiteY4" fmla="*/ 214354 h 412775"/>
                  <a:gd name="connsiteX5" fmla="*/ 1 w 358951"/>
                  <a:gd name="connsiteY5" fmla="*/ 214354 h 412775"/>
                  <a:gd name="connsiteX6" fmla="*/ 1 w 358951"/>
                  <a:gd name="connsiteY6" fmla="*/ 412775 h 412775"/>
                  <a:gd name="connsiteX7" fmla="*/ 0 w 358951"/>
                  <a:gd name="connsiteY7" fmla="*/ 412775 h 412775"/>
                  <a:gd name="connsiteX8" fmla="*/ 0 w 358951"/>
                  <a:gd name="connsiteY8" fmla="*/ 0 h 4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8951" h="412775">
                    <a:moveTo>
                      <a:pt x="0" y="0"/>
                    </a:moveTo>
                    <a:lnTo>
                      <a:pt x="358951" y="0"/>
                    </a:lnTo>
                    <a:lnTo>
                      <a:pt x="358951" y="412775"/>
                    </a:lnTo>
                    <a:lnTo>
                      <a:pt x="63401" y="412775"/>
                    </a:lnTo>
                    <a:lnTo>
                      <a:pt x="63401" y="214354"/>
                    </a:lnTo>
                    <a:lnTo>
                      <a:pt x="1" y="214354"/>
                    </a:lnTo>
                    <a:lnTo>
                      <a:pt x="1" y="412775"/>
                    </a:lnTo>
                    <a:lnTo>
                      <a:pt x="0" y="41277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  <p:pic>
          <p:nvPicPr>
            <p:cNvPr id="66" name="Picture 3" descr="222">
              <a:extLst>
                <a:ext uri="{FF2B5EF4-FFF2-40B4-BE49-F238E27FC236}">
                  <a16:creationId xmlns:a16="http://schemas.microsoft.com/office/drawing/2014/main" xmlns="" id="{EA15627D-8EAC-4D18-BE46-E63AC5FFE5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1" t="91973" r="43152"/>
            <a:stretch/>
          </p:blipFill>
          <p:spPr bwMode="auto">
            <a:xfrm>
              <a:off x="11293879" y="4113100"/>
              <a:ext cx="520337" cy="103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8844F58-597B-6442-B958-755154757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553" y="685575"/>
            <a:ext cx="3671047" cy="3671047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xmlns="" id="{01FFF54A-A6ED-594A-82D2-604BB4DBA13D}"/>
              </a:ext>
            </a:extLst>
          </p:cNvPr>
          <p:cNvSpPr>
            <a:spLocks noGrp="1"/>
          </p:cNvSpPr>
          <p:nvPr/>
        </p:nvSpPr>
        <p:spPr>
          <a:xfrm>
            <a:off x="5657949" y="3567602"/>
            <a:ext cx="6383020" cy="1899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b="0" dirty="0">
                <a:ea typeface="Cambria Math" panose="02040503050406030204" pitchFamily="18" charset="0"/>
              </a:rPr>
              <a:t>Data split:</a:t>
            </a:r>
          </a:p>
          <a:p>
            <a:pPr marL="1171575" lvl="3" indent="-342900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b="0" dirty="0">
                <a:ea typeface="Cambria Math" panose="02040503050406030204" pitchFamily="18" charset="0"/>
              </a:rPr>
              <a:t>train: validation: test=7:2:1 (640,000 in total)</a:t>
            </a:r>
          </a:p>
          <a:p>
            <a:pPr marL="628650" lvl="2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b="0" dirty="0">
                <a:ea typeface="Cambria Math" panose="02040503050406030204" pitchFamily="18" charset="0"/>
              </a:rPr>
              <a:t>Data augmentation :</a:t>
            </a:r>
          </a:p>
          <a:p>
            <a:pPr marL="828675" lvl="3" indent="0">
              <a:lnSpc>
                <a:spcPct val="150000"/>
              </a:lnSpc>
              <a:buNone/>
            </a:pPr>
            <a:r>
              <a:rPr lang="en-US" altLang="zh-CN" sz="1600" b="0" dirty="0">
                <a:ea typeface="Cambria Math" panose="02040503050406030204" pitchFamily="18" charset="0"/>
              </a:rPr>
              <a:t>Random shear; Random rotation; </a:t>
            </a:r>
          </a:p>
          <a:p>
            <a:pPr marL="828675" lvl="3" indent="0">
              <a:lnSpc>
                <a:spcPct val="150000"/>
              </a:lnSpc>
              <a:buNone/>
            </a:pPr>
            <a:r>
              <a:rPr lang="en-US" altLang="zh-CN" sz="1600" b="0" dirty="0">
                <a:ea typeface="Cambria Math" panose="02040503050406030204" pitchFamily="18" charset="0"/>
              </a:rPr>
              <a:t>Horizontal flip; Vertical flip.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401C757-AD1A-E946-B2E3-8CEB47A2F63F}"/>
              </a:ext>
            </a:extLst>
          </p:cNvPr>
          <p:cNvSpPr/>
          <p:nvPr/>
        </p:nvSpPr>
        <p:spPr>
          <a:xfrm>
            <a:off x="5657949" y="1797527"/>
            <a:ext cx="6096000" cy="12875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0075" lvl="2" indent="-257175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800" b="0" dirty="0">
                <a:latin typeface="+mn-lt"/>
                <a:ea typeface="Cambria Math" pitchFamily="18" charset="0"/>
              </a:rPr>
              <a:t>64</a:t>
            </a:r>
            <a:r>
              <a:rPr lang="zh-CN" altLang="en-US" sz="1800" b="0" dirty="0">
                <a:latin typeface="+mn-lt"/>
                <a:ea typeface="Cambria Math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itchFamily="18" charset="0"/>
              </a:rPr>
              <a:t>x</a:t>
            </a:r>
            <a:r>
              <a:rPr lang="zh-CN" altLang="en-US" sz="1800" b="0" dirty="0">
                <a:latin typeface="+mn-lt"/>
                <a:ea typeface="Cambria Math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itchFamily="18" charset="0"/>
              </a:rPr>
              <a:t>64</a:t>
            </a:r>
          </a:p>
          <a:p>
            <a:pPr marL="600075" lvl="2" indent="-257175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800" b="0" dirty="0">
                <a:latin typeface="+mn-lt"/>
                <a:ea typeface="Cambria Math" pitchFamily="18" charset="0"/>
              </a:rPr>
              <a:t>Calculate the energy center.</a:t>
            </a:r>
          </a:p>
          <a:p>
            <a:pPr marL="600075" lvl="2" indent="-257175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800" b="0" dirty="0">
                <a:latin typeface="+mn-lt"/>
                <a:ea typeface="Cambria Math" pitchFamily="18" charset="0"/>
              </a:rPr>
              <a:t>The intensity represents the amount of energy.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98E18C4A-8170-4028-9590-AA097A7FC3D4}"/>
              </a:ext>
            </a:extLst>
          </p:cNvPr>
          <p:cNvGrpSpPr/>
          <p:nvPr/>
        </p:nvGrpSpPr>
        <p:grpSpPr>
          <a:xfrm>
            <a:off x="674443" y="4144623"/>
            <a:ext cx="1574233" cy="1524657"/>
            <a:chOff x="772363" y="4649121"/>
            <a:chExt cx="1781650" cy="172554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0DE1BBE0-FAD4-4F1A-B322-A6A1D2A5A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289"/>
            <a:stretch/>
          </p:blipFill>
          <p:spPr>
            <a:xfrm>
              <a:off x="851338" y="4649121"/>
              <a:ext cx="1702675" cy="1725542"/>
            </a:xfrm>
            <a:prstGeom prst="rect">
              <a:avLst/>
            </a:prstGeom>
          </p:spPr>
        </p:pic>
        <p:pic>
          <p:nvPicPr>
            <p:cNvPr id="9" name="Picture 3" descr="222">
              <a:extLst>
                <a:ext uri="{FF2B5EF4-FFF2-40B4-BE49-F238E27FC236}">
                  <a16:creationId xmlns:a16="http://schemas.microsoft.com/office/drawing/2014/main" xmlns="" id="{F59475B1-7EE5-4194-ACEA-731C560260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6" r="95349" b="56220"/>
            <a:stretch/>
          </p:blipFill>
          <p:spPr bwMode="auto">
            <a:xfrm>
              <a:off x="772363" y="4718490"/>
              <a:ext cx="120113" cy="517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6ECC1BE6-F41E-44BC-B7E8-07746810ED7B}"/>
              </a:ext>
            </a:extLst>
          </p:cNvPr>
          <p:cNvGrpSpPr/>
          <p:nvPr/>
        </p:nvGrpSpPr>
        <p:grpSpPr>
          <a:xfrm>
            <a:off x="2248676" y="4144624"/>
            <a:ext cx="1521298" cy="1524656"/>
            <a:chOff x="2774287" y="4649120"/>
            <a:chExt cx="1721741" cy="172554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356AD8B6-4A1A-4618-8764-2C46962A8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289"/>
            <a:stretch/>
          </p:blipFill>
          <p:spPr>
            <a:xfrm>
              <a:off x="2793354" y="4649120"/>
              <a:ext cx="1702674" cy="1725541"/>
            </a:xfrm>
            <a:prstGeom prst="rect">
              <a:avLst/>
            </a:prstGeom>
          </p:spPr>
        </p:pic>
        <p:pic>
          <p:nvPicPr>
            <p:cNvPr id="10" name="Picture 3" descr="222">
              <a:extLst>
                <a:ext uri="{FF2B5EF4-FFF2-40B4-BE49-F238E27FC236}">
                  <a16:creationId xmlns:a16="http://schemas.microsoft.com/office/drawing/2014/main" xmlns="" id="{D10E874A-AE3D-4535-BD4A-FCA8622A0A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6" r="95349" b="56220"/>
            <a:stretch/>
          </p:blipFill>
          <p:spPr bwMode="auto">
            <a:xfrm>
              <a:off x="2774287" y="4718490"/>
              <a:ext cx="120113" cy="517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BC4F8CE-AB86-4F94-A67A-788C0512F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42" y="4206403"/>
            <a:ext cx="1260569" cy="126056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0504A3C5-D670-4E99-8608-203E7A93E996}"/>
              </a:ext>
            </a:extLst>
          </p:cNvPr>
          <p:cNvGrpSpPr/>
          <p:nvPr/>
        </p:nvGrpSpPr>
        <p:grpSpPr>
          <a:xfrm>
            <a:off x="4140742" y="5574690"/>
            <a:ext cx="1260569" cy="215444"/>
            <a:chOff x="3617330" y="5574690"/>
            <a:chExt cx="1260569" cy="215444"/>
          </a:xfrm>
        </p:grpSpPr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xmlns="" id="{946A3AF9-5D68-4B4C-AA47-628F5672BB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330" y="5574690"/>
              <a:ext cx="1260569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BF4AC100-9996-4E1C-822B-053A2C54AC52}"/>
                </a:ext>
              </a:extLst>
            </p:cNvPr>
            <p:cNvSpPr txBox="1"/>
            <p:nvPr/>
          </p:nvSpPr>
          <p:spPr>
            <a:xfrm>
              <a:off x="4618103" y="5574690"/>
              <a:ext cx="2471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0" dirty="0"/>
                <a:t>Z</a:t>
              </a:r>
              <a:endParaRPr lang="zh-CN" altLang="en-US" sz="800" b="0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74403ADA-837A-495E-86C1-42E12AD7ED4B}"/>
              </a:ext>
            </a:extLst>
          </p:cNvPr>
          <p:cNvGrpSpPr/>
          <p:nvPr/>
        </p:nvGrpSpPr>
        <p:grpSpPr>
          <a:xfrm rot="16200000">
            <a:off x="3308989" y="4725153"/>
            <a:ext cx="1267874" cy="215772"/>
            <a:chOff x="3617330" y="5358918"/>
            <a:chExt cx="1267874" cy="215772"/>
          </a:xfrm>
        </p:grpSpPr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xmlns="" id="{81F69EF2-A112-4490-AC07-BD0FAE254FB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7330" y="5574690"/>
              <a:ext cx="1260569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66C24555-B0EF-4512-BE5F-6F0ED5EC3593}"/>
                </a:ext>
              </a:extLst>
            </p:cNvPr>
            <p:cNvSpPr txBox="1"/>
            <p:nvPr/>
          </p:nvSpPr>
          <p:spPr>
            <a:xfrm>
              <a:off x="4413600" y="5358918"/>
              <a:ext cx="47160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0" dirty="0"/>
                <a:t>X or Y</a:t>
              </a:r>
              <a:endParaRPr lang="zh-CN" altLang="en-US" sz="800" b="0" dirty="0"/>
            </a:p>
          </p:txBody>
        </p:sp>
      </p:grpSp>
      <p:sp>
        <p:nvSpPr>
          <p:cNvPr id="24" name="标题 2">
            <a:extLst>
              <a:ext uri="{FF2B5EF4-FFF2-40B4-BE49-F238E27FC236}">
                <a16:creationId xmlns:a16="http://schemas.microsoft.com/office/drawing/2014/main" xmlns="" id="{8E44F367-84C9-431E-9FF0-DC4EBFFBC422}"/>
              </a:ext>
            </a:extLst>
          </p:cNvPr>
          <p:cNvSpPr txBox="1"/>
          <p:nvPr/>
        </p:nvSpPr>
        <p:spPr>
          <a:xfrm>
            <a:off x="1920684" y="261178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Data preparation for CNN</a:t>
            </a:r>
          </a:p>
        </p:txBody>
      </p:sp>
      <p:sp>
        <p:nvSpPr>
          <p:cNvPr id="25" name="灯片编号占位符 5">
            <a:extLst>
              <a:ext uri="{FF2B5EF4-FFF2-40B4-BE49-F238E27FC236}">
                <a16:creationId xmlns:a16="http://schemas.microsoft.com/office/drawing/2014/main" xmlns="" id="{C213C3D2-A838-47C8-B445-A8C18CADA1AC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7</a:t>
            </a:fld>
            <a:endParaRPr lang="zh-CN" altLang="en-US" sz="1400" b="0" dirty="0">
              <a:latin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69A0743-ACA6-4C61-BE33-8C2BE3D899E2}"/>
              </a:ext>
            </a:extLst>
          </p:cNvPr>
          <p:cNvSpPr txBox="1"/>
          <p:nvPr/>
        </p:nvSpPr>
        <p:spPr>
          <a:xfrm>
            <a:off x="4285875" y="5669280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0" dirty="0"/>
              <a:t>Input picture</a:t>
            </a:r>
            <a:endParaRPr lang="zh-CN" altLang="en-US" sz="1200" b="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15DBA502-55F7-402E-A719-12BEFCC5A9DF}"/>
              </a:ext>
            </a:extLst>
          </p:cNvPr>
          <p:cNvSpPr txBox="1"/>
          <p:nvPr/>
        </p:nvSpPr>
        <p:spPr>
          <a:xfrm>
            <a:off x="2826830" y="5651560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0" dirty="0"/>
              <a:t>YZ</a:t>
            </a:r>
            <a:endParaRPr lang="zh-CN" altLang="en-US" sz="1200" b="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B6471758-A840-4EC5-A0C3-B3CCF48548CD}"/>
              </a:ext>
            </a:extLst>
          </p:cNvPr>
          <p:cNvSpPr txBox="1"/>
          <p:nvPr/>
        </p:nvSpPr>
        <p:spPr>
          <a:xfrm>
            <a:off x="1305532" y="5652641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0" dirty="0"/>
              <a:t>XZ</a:t>
            </a:r>
            <a:endParaRPr lang="zh-CN" altLang="en-US" sz="1200" b="0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2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3519" b="20294"/>
          <a:stretch>
            <a:fillRect/>
          </a:stretch>
        </p:blipFill>
        <p:spPr>
          <a:xfrm>
            <a:off x="6733331" y="869666"/>
            <a:ext cx="5159510" cy="17856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410" y="2651160"/>
            <a:ext cx="4468698" cy="3482912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7947058" y="3153546"/>
            <a:ext cx="292608" cy="28651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560876" y="3229863"/>
            <a:ext cx="1066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Our baseline model</a:t>
            </a:r>
            <a:endParaRPr lang="zh-CN" altLang="en-US" sz="1400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24" name="直接箭头连接符 23"/>
          <p:cNvCxnSpPr>
            <a:cxnSpLocks/>
          </p:cNvCxnSpPr>
          <p:nvPr/>
        </p:nvCxnSpPr>
        <p:spPr>
          <a:xfrm flipV="1">
            <a:off x="7344611" y="3295127"/>
            <a:ext cx="565528" cy="84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标题 2"/>
          <p:cNvSpPr txBox="1"/>
          <p:nvPr/>
        </p:nvSpPr>
        <p:spPr>
          <a:xfrm>
            <a:off x="1920684" y="261178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Network</a:t>
            </a:r>
            <a:r>
              <a:rPr lang="zh-CN" altLang="en-US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selection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DB734F43-58EA-A748-B399-865C7DEB13EC}"/>
              </a:ext>
            </a:extLst>
          </p:cNvPr>
          <p:cNvSpPr txBox="1"/>
          <p:nvPr/>
        </p:nvSpPr>
        <p:spPr>
          <a:xfrm>
            <a:off x="104805" y="1026831"/>
            <a:ext cx="641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We</a:t>
            </a:r>
            <a:r>
              <a:rPr lang="zh-CN" altLang="en-US" sz="1800" b="0" dirty="0">
                <a:latin typeface="+mn-lt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tried</a:t>
            </a:r>
            <a:r>
              <a:rPr lang="zh-CN" altLang="en-US" sz="1800" b="0" dirty="0">
                <a:latin typeface="+mn-lt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different</a:t>
            </a:r>
            <a:r>
              <a:rPr lang="zh-CN" altLang="en-US" sz="1800" b="0" dirty="0">
                <a:latin typeface="+mn-lt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models</a:t>
            </a:r>
            <a:r>
              <a:rPr lang="zh-CN" altLang="en-US" sz="1800" b="0" dirty="0">
                <a:latin typeface="+mn-lt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that</a:t>
            </a:r>
            <a:r>
              <a:rPr lang="zh-CN" altLang="en-US" sz="1800" b="0" dirty="0">
                <a:latin typeface="+mn-lt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are</a:t>
            </a:r>
            <a:r>
              <a:rPr lang="zh-CN" altLang="en-US" sz="1800" b="0" dirty="0">
                <a:latin typeface="+mn-lt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not</a:t>
            </a:r>
            <a:r>
              <a:rPr lang="zh-CN" altLang="en-US" sz="1800" b="0" dirty="0">
                <a:latin typeface="+mn-lt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previously</a:t>
            </a:r>
            <a:r>
              <a:rPr lang="zh-CN" altLang="en-US" sz="1800" b="0" dirty="0">
                <a:latin typeface="+mn-lt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optimized</a:t>
            </a:r>
            <a:endParaRPr lang="zh-CN" altLang="en-US" sz="1800" b="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7">
                <a:extLst>
                  <a:ext uri="{FF2B5EF4-FFF2-40B4-BE49-F238E27FC236}">
                    <a16:creationId xmlns:a16="http://schemas.microsoft.com/office/drawing/2014/main" xmlns="" id="{96E67A82-A162-4803-BE4E-00D258EF98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1458506"/>
                  </p:ext>
                </p:extLst>
              </p:nvPr>
            </p:nvGraphicFramePr>
            <p:xfrm>
              <a:off x="584922" y="1589455"/>
              <a:ext cx="5394842" cy="2306320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414154">
                      <a:extLst>
                        <a:ext uri="{9D8B030D-6E8A-4147-A177-3AD203B41FA5}">
                          <a16:colId xmlns:a16="http://schemas.microsoft.com/office/drawing/2014/main" xmlns="" val="1735487708"/>
                        </a:ext>
                      </a:extLst>
                    </a:gridCol>
                    <a:gridCol w="1119418">
                      <a:extLst>
                        <a:ext uri="{9D8B030D-6E8A-4147-A177-3AD203B41FA5}">
                          <a16:colId xmlns:a16="http://schemas.microsoft.com/office/drawing/2014/main" xmlns="" val="3977361286"/>
                        </a:ext>
                      </a:extLst>
                    </a:gridCol>
                    <a:gridCol w="1453864">
                      <a:extLst>
                        <a:ext uri="{9D8B030D-6E8A-4147-A177-3AD203B41FA5}">
                          <a16:colId xmlns:a16="http://schemas.microsoft.com/office/drawing/2014/main" xmlns="" val="1334220945"/>
                        </a:ext>
                      </a:extLst>
                    </a:gridCol>
                    <a:gridCol w="1407406">
                      <a:extLst>
                        <a:ext uri="{9D8B030D-6E8A-4147-A177-3AD203B41FA5}">
                          <a16:colId xmlns:a16="http://schemas.microsoft.com/office/drawing/2014/main" xmlns="" val="3242377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Network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Overall Accuracy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b="1" smtClean="0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altLang="zh-CN" sz="1600" b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>
                              <a:latin typeface="Cambria Math" panose="02040503050406030204" pitchFamily="18" charset="0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with 98% background rejection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ea typeface="Cambria Math" panose="02040503050406030204" pitchFamily="18" charset="0"/>
                            </a:rPr>
                            <a:t>Significance=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b="1" smtClean="0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altLang="zh-CN" sz="1600" b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lang="en-US" altLang="zh-CN" sz="1600" b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zh-CN" sz="16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b="1" smtClean="0"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e>
                                    <m:sub>
                                      <m:r>
                                        <a:rPr lang="en-US" altLang="zh-CN" sz="1600" b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𝒃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3430832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Resnet50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91.12%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75.93%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6.80</a:t>
                          </a:r>
                          <a:endParaRPr lang="en-US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78933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Densenet169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91.81%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79.96%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7.92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1259002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InceptionV2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90.16%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71.49%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5.86</a:t>
                          </a:r>
                          <a:endParaRPr lang="en-US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2127971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Efficientnet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91.88%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79.81%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8.60</a:t>
                          </a:r>
                          <a:endParaRPr lang="en-US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4837734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7">
                <a:extLst>
                  <a:ext uri="{FF2B5EF4-FFF2-40B4-BE49-F238E27FC236}">
                    <a16:creationId xmlns:a16="http://schemas.microsoft.com/office/drawing/2014/main" id="{96E67A82-A162-4803-BE4E-00D258EF98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1458506"/>
                  </p:ext>
                </p:extLst>
              </p:nvPr>
            </p:nvGraphicFramePr>
            <p:xfrm>
              <a:off x="584922" y="1589455"/>
              <a:ext cx="5394842" cy="2306320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414154">
                      <a:extLst>
                        <a:ext uri="{9D8B030D-6E8A-4147-A177-3AD203B41FA5}">
                          <a16:colId xmlns:a16="http://schemas.microsoft.com/office/drawing/2014/main" val="1735487708"/>
                        </a:ext>
                      </a:extLst>
                    </a:gridCol>
                    <a:gridCol w="1119418">
                      <a:extLst>
                        <a:ext uri="{9D8B030D-6E8A-4147-A177-3AD203B41FA5}">
                          <a16:colId xmlns:a16="http://schemas.microsoft.com/office/drawing/2014/main" val="3977361286"/>
                        </a:ext>
                      </a:extLst>
                    </a:gridCol>
                    <a:gridCol w="1453864">
                      <a:extLst>
                        <a:ext uri="{9D8B030D-6E8A-4147-A177-3AD203B41FA5}">
                          <a16:colId xmlns:a16="http://schemas.microsoft.com/office/drawing/2014/main" val="1334220945"/>
                        </a:ext>
                      </a:extLst>
                    </a:gridCol>
                    <a:gridCol w="1407406">
                      <a:extLst>
                        <a:ext uri="{9D8B030D-6E8A-4147-A177-3AD203B41FA5}">
                          <a16:colId xmlns:a16="http://schemas.microsoft.com/office/drawing/2014/main" val="324237730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Network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Overall Accuracy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74059" t="-2206" r="-97071" b="-18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83550" t="-2206" r="-433" b="-18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30832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Resnet50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91.12%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75.93%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6.80</a:t>
                          </a:r>
                          <a:endParaRPr lang="en-US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8933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Densenet169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91.81%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79.96%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7.92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59002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InceptionV2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90.16%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71.49%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5.86</a:t>
                          </a:r>
                          <a:endParaRPr lang="en-US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27971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Efficientnet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91.88%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79.81%</a:t>
                          </a:r>
                          <a:endParaRPr lang="zh-CN" altLang="en-US" sz="1600" dirty="0"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8.60</a:t>
                          </a:r>
                          <a:endParaRPr lang="en-US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837734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B8D684A4-CE50-472A-8106-06F5EF4CB412}"/>
              </a:ext>
            </a:extLst>
          </p:cNvPr>
          <p:cNvSpPr/>
          <p:nvPr/>
        </p:nvSpPr>
        <p:spPr>
          <a:xfrm>
            <a:off x="584922" y="3521108"/>
            <a:ext cx="5394842" cy="3746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1A339C1-A656-034E-9AED-DCB0BE901E51}"/>
              </a:ext>
            </a:extLst>
          </p:cNvPr>
          <p:cNvSpPr txBox="1"/>
          <p:nvPr/>
        </p:nvSpPr>
        <p:spPr>
          <a:xfrm>
            <a:off x="7094125" y="6108848"/>
            <a:ext cx="505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fr-FR" altLang="zh-CN" sz="1400" dirty="0"/>
              <a:t>Tan, </a:t>
            </a:r>
            <a:r>
              <a:rPr kumimoji="1" lang="fr-FR" altLang="zh-CN" sz="1400" dirty="0" err="1"/>
              <a:t>Mingxing</a:t>
            </a:r>
            <a:r>
              <a:rPr kumimoji="1" lang="fr-FR" altLang="zh-CN" sz="1400" dirty="0"/>
              <a:t> and </a:t>
            </a:r>
            <a:r>
              <a:rPr kumimoji="1" lang="fr-FR" altLang="zh-CN" sz="1400" dirty="0" err="1"/>
              <a:t>Quoc</a:t>
            </a:r>
            <a:r>
              <a:rPr kumimoji="1" lang="fr-FR" altLang="zh-CN" sz="1400" dirty="0"/>
              <a:t> V. Le. “</a:t>
            </a:r>
            <a:r>
              <a:rPr kumimoji="1" lang="fr-FR" altLang="zh-CN" sz="1400" dirty="0" err="1"/>
              <a:t>EfficientNet</a:t>
            </a:r>
            <a:r>
              <a:rPr kumimoji="1" lang="fr-FR" altLang="zh-CN" sz="1400" dirty="0"/>
              <a:t>: </a:t>
            </a:r>
            <a:r>
              <a:rPr kumimoji="1" lang="fr-FR" altLang="zh-CN" sz="1400" dirty="0" err="1"/>
              <a:t>Rethinking</a:t>
            </a:r>
            <a:r>
              <a:rPr kumimoji="1" lang="fr-FR" altLang="zh-CN" sz="1400" dirty="0"/>
              <a:t> Model </a:t>
            </a:r>
            <a:r>
              <a:rPr kumimoji="1" lang="fr-FR" altLang="zh-CN" sz="1400" dirty="0" err="1"/>
              <a:t>Scaling</a:t>
            </a:r>
            <a:r>
              <a:rPr kumimoji="1" lang="fr-FR" altLang="zh-CN" sz="1400" dirty="0"/>
              <a:t> for </a:t>
            </a:r>
            <a:r>
              <a:rPr kumimoji="1" lang="fr-FR" altLang="zh-CN" sz="1400" dirty="0" err="1"/>
              <a:t>Convolutional</a:t>
            </a:r>
            <a:r>
              <a:rPr kumimoji="1" lang="fr-FR" altLang="zh-CN" sz="1400" dirty="0"/>
              <a:t> Neural Networks.” ICML (2019).</a:t>
            </a:r>
            <a:endParaRPr kumimoji="1" lang="zh-CN" altLang="en-US" sz="1400" dirty="0"/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xmlns="" id="{D0EBF008-9A42-3548-ACB6-3E7754047BD4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8</a:t>
            </a:fld>
            <a:endParaRPr lang="zh-CN" altLang="en-US" sz="1400" b="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xmlns="" id="{6BB4272E-ABA1-4192-9FE8-ABED99B09C84}"/>
                  </a:ext>
                </a:extLst>
              </p:cNvPr>
              <p:cNvSpPr txBox="1"/>
              <p:nvPr/>
            </p:nvSpPr>
            <p:spPr>
              <a:xfrm>
                <a:off x="-80922" y="4167030"/>
                <a:ext cx="5267532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800" b="0" dirty="0">
                    <a:solidFill>
                      <a:prstClr val="black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1800" b="0" dirty="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Sensitivity</m:t>
                        </m:r>
                        <m:r>
                          <m:rPr>
                            <m:nor/>
                          </m:rPr>
                          <a:rPr lang="en-US" altLang="zh-CN" sz="1800" b="0" dirty="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1800" b="0" dirty="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Projection</m:t>
                        </m:r>
                        <m:r>
                          <m:rPr>
                            <m:nor/>
                          </m:rPr>
                          <a:rPr lang="en-US" altLang="zh-CN" sz="1800" b="0" dirty="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 </m:t>
                        </m:r>
                        <m:r>
                          <a:rPr lang="en-US" altLang="zh-CN" sz="1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altLang="zh-CN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zh-CN" altLang="en-US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ad>
                      <m:radPr>
                        <m:degHide m:val="on"/>
                        <m:ctrlPr>
                          <a:rPr lang="zh-CN" altLang="en-US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zh-CN" altLang="en-US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</m:e>
                    </m:rad>
                    <m:r>
                      <a:rPr lang="en-US" altLang="zh-CN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CN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altLang="zh-CN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altLang="zh-CN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𝑐𝑛𝑛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𝑐𝑛𝑛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zh-CN" altLang="en-US" sz="1800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BB4272E-ABA1-4192-9FE8-ABED99B09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922" y="4167030"/>
                <a:ext cx="5267532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xmlns="" id="{650934D9-A820-4A3C-B858-0E9C1821892E}"/>
                  </a:ext>
                </a:extLst>
              </p:cNvPr>
              <p:cNvSpPr txBox="1"/>
              <p:nvPr/>
            </p:nvSpPr>
            <p:spPr>
              <a:xfrm>
                <a:off x="372447" y="4928960"/>
                <a:ext cx="3697277" cy="624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CN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: </m:t>
                        </m:r>
                        <m:r>
                          <a:rPr lang="en-US" altLang="zh-CN" sz="16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𝑠𝑖𝑔𝑛𝑎𝑙</m:t>
                        </m:r>
                      </m:sub>
                    </m:sSub>
                  </m:oMath>
                </a14:m>
                <a:r>
                  <a:rPr lang="zh-CN" altLang="en-US" sz="1600" b="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altLang="zh-CN" sz="1600" b="0" dirty="0">
                    <a:solidFill>
                      <a:prstClr val="black"/>
                    </a:solidFill>
                    <a:latin typeface="Calibri" panose="020F0502020204030204"/>
                  </a:rPr>
                  <a:t>recorded in detector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sz="16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16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CN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altLang="zh-CN" sz="16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𝑏𝑎𝑐𝑘𝑔𝑟𝑜𝑢𝑛𝑑</m:t>
                        </m:r>
                      </m:sub>
                    </m:sSub>
                  </m:oMath>
                </a14:m>
                <a:r>
                  <a:rPr lang="zh-CN" altLang="en-US" sz="1600" b="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altLang="zh-CN" sz="1600" b="0" dirty="0">
                    <a:solidFill>
                      <a:prstClr val="black"/>
                    </a:solidFill>
                    <a:latin typeface="Calibri" panose="020F0502020204030204"/>
                  </a:rPr>
                  <a:t>recorded in detector</a:t>
                </a:r>
                <a:endParaRPr lang="zh-CN" altLang="en-US" sz="1600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650934D9-A820-4A3C-B858-0E9C18218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47" y="4928960"/>
                <a:ext cx="3697277" cy="624786"/>
              </a:xfrm>
              <a:prstGeom prst="rect">
                <a:avLst/>
              </a:prstGeom>
              <a:blipFill>
                <a:blip r:embed="rId7"/>
                <a:stretch>
                  <a:fillRect l="-659" t="-1961" r="-329" b="-98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xmlns="" id="{C87D9894-BB70-4360-9F27-8CE340B1F06F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5087378" y="4265767"/>
            <a:ext cx="247952" cy="53531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xmlns="" id="{E7E3E7E2-28B5-40B6-BFF7-024DCC092E4F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4784297" y="4745202"/>
            <a:ext cx="194231" cy="165123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4EEF8681-2ED2-45AF-9C8B-3585ECDF97BD}"/>
              </a:ext>
            </a:extLst>
          </p:cNvPr>
          <p:cNvSpPr txBox="1"/>
          <p:nvPr/>
        </p:nvSpPr>
        <p:spPr>
          <a:xfrm>
            <a:off x="5335330" y="4111878"/>
            <a:ext cx="2175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>
                <a:solidFill>
                  <a:prstClr val="black"/>
                </a:solidFill>
                <a:latin typeface="Calibri" panose="020F0502020204030204"/>
              </a:rPr>
              <a:t>Signal efficiency of CNN</a:t>
            </a:r>
            <a:endParaRPr lang="zh-CN" altLang="en-US" sz="14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B8EF5772-437E-418C-9EB0-CFC0496360EF}"/>
              </a:ext>
            </a:extLst>
          </p:cNvPr>
          <p:cNvSpPr txBox="1"/>
          <p:nvPr/>
        </p:nvSpPr>
        <p:spPr>
          <a:xfrm>
            <a:off x="4978528" y="4756436"/>
            <a:ext cx="2359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>
                <a:solidFill>
                  <a:prstClr val="black"/>
                </a:solidFill>
                <a:latin typeface="Calibri" panose="020F0502020204030204"/>
              </a:rPr>
              <a:t>Background efficiency of CNN</a:t>
            </a:r>
            <a:endParaRPr lang="zh-CN" altLang="en-US" sz="1400" b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3" grpId="0"/>
      <p:bldP spid="13" grpId="0" animBg="1"/>
      <p:bldP spid="2" grpId="0"/>
      <p:bldP spid="29" grpId="0"/>
      <p:bldP spid="31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2"/>
          <p:cNvSpPr>
            <a:spLocks noGrp="1"/>
          </p:cNvSpPr>
          <p:nvPr/>
        </p:nvSpPr>
        <p:spPr>
          <a:xfrm>
            <a:off x="6273673" y="988008"/>
            <a:ext cx="5918327" cy="1660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1800" b="0" dirty="0">
                <a:ea typeface="Cambria Math" panose="02040503050406030204" pitchFamily="18" charset="0"/>
              </a:rPr>
              <a:t>Result: (After tuning the model)</a:t>
            </a:r>
          </a:p>
          <a:p>
            <a:pPr marL="1057275" lvl="3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0" dirty="0">
                <a:ea typeface="Cambria Math" panose="02040503050406030204" pitchFamily="18" charset="0"/>
              </a:rPr>
              <a:t>Training set: 93.5%</a:t>
            </a:r>
          </a:p>
          <a:p>
            <a:pPr marL="1057275" lvl="3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0" dirty="0">
                <a:ea typeface="Cambria Math" panose="02040503050406030204" pitchFamily="18" charset="0"/>
              </a:rPr>
              <a:t>Validation set: 92.45%</a:t>
            </a:r>
          </a:p>
          <a:p>
            <a:pPr marL="1057275" lvl="3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0" dirty="0">
                <a:ea typeface="Cambria Math" panose="02040503050406030204" pitchFamily="18" charset="0"/>
              </a:rPr>
              <a:t>Test set: 92.70%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8002" y="2851136"/>
            <a:ext cx="4273459" cy="2717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表格 4"/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3989297945"/>
                  </p:ext>
                </p:extLst>
              </p:nvPr>
            </p:nvGraphicFramePr>
            <p:xfrm>
              <a:off x="6853962" y="3008921"/>
              <a:ext cx="4757748" cy="211043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438979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851059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1066822">
                      <a:extLst>
                        <a:ext uri="{9D8B030D-6E8A-4147-A177-3AD203B41FA5}">
                          <a16:colId xmlns:a16="http://schemas.microsoft.com/office/drawing/2014/main" xmlns="" val="2075905879"/>
                        </a:ext>
                      </a:extLst>
                    </a:gridCol>
                    <a:gridCol w="1400888">
                      <a:extLst>
                        <a:ext uri="{9D8B030D-6E8A-4147-A177-3AD203B41FA5}">
                          <a16:colId xmlns:a16="http://schemas.microsoft.com/office/drawing/2014/main" xmlns="" val="3570216837"/>
                        </a:ext>
                      </a:extLst>
                    </a:gridCol>
                  </a:tblGrid>
                  <a:tr h="52386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zh-CN" sz="1400" b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en-US" altLang="zh-CN" sz="1400" b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altLang="zh-CN" sz="14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b="1" smtClean="0">
                                            <a:latin typeface="Cambria Math" panose="02040503050406030204" pitchFamily="18" charset="0"/>
                                          </a:rPr>
                                          <m:t>𝜺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𝒃</m:t>
                                        </m:r>
                                      </m:sub>
                                    </m:sSub>
                                  </m:e>
                                </m:rad>
                              </m:oMath>
                            </m:oMathPara>
                          </a14:m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zh-CN" sz="1400" b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altLang="zh-CN" sz="1400" b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52885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CDR</a:t>
                          </a:r>
                          <a:r>
                            <a:rPr lang="zh-CN" altLang="en-US" sz="14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 </a:t>
                          </a:r>
                          <a:r>
                            <a:rPr lang="en-US" altLang="zh-CN" sz="1400" b="1" i="1" kern="120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1</a:t>
                          </a:r>
                          <a:endParaRPr lang="zh-CN" altLang="en-US" sz="1400" b="1" i="1" kern="1200" baseline="30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3.816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0.645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0.0285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52885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Resnet Published</a:t>
                          </a:r>
                          <a:r>
                            <a:rPr lang="zh-CN" altLang="en-US" sz="14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 </a:t>
                          </a:r>
                          <a:r>
                            <a:rPr lang="en-US" altLang="zh-CN" sz="1400" b="1" i="1" kern="120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</a:t>
                          </a:r>
                          <a:endParaRPr lang="zh-CN" altLang="en-US" sz="1400" b="1" i="1" kern="1200" baseline="30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6.264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0.475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0.0057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52885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𝑬𝒇𝒇𝒊𝒄𝒊𝒆𝒏𝒕𝒏𝒆𝒕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11.09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0.265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0.0006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表格 4"/>
              <p:cNvGraphicFramePr>
                <a:graphicFrameLocks noGrp="1"/>
              </p:cNvGraphicFramePr>
              <p:nvPr>
                <p:custDataLst>
                  <p:tags r:id="rId5"/>
                </p:custDataLst>
                <p:extLst>
                  <p:ext uri="{D42A27DB-BD31-4B8C-83A1-F6EECF244321}">
                    <p14:modId xmlns:p14="http://schemas.microsoft.com/office/powerpoint/2010/main" val="3989297945"/>
                  </p:ext>
                </p:extLst>
              </p:nvPr>
            </p:nvGraphicFramePr>
            <p:xfrm>
              <a:off x="6853962" y="3008921"/>
              <a:ext cx="4757748" cy="211043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4389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510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66822">
                      <a:extLst>
                        <a:ext uri="{9D8B030D-6E8A-4147-A177-3AD203B41FA5}">
                          <a16:colId xmlns:a16="http://schemas.microsoft.com/office/drawing/2014/main" val="2075905879"/>
                        </a:ext>
                      </a:extLst>
                    </a:gridCol>
                    <a:gridCol w="1400888">
                      <a:extLst>
                        <a:ext uri="{9D8B030D-6E8A-4147-A177-3AD203B41FA5}">
                          <a16:colId xmlns:a16="http://schemas.microsoft.com/office/drawing/2014/main" val="3570216837"/>
                        </a:ext>
                      </a:extLst>
                    </a:gridCol>
                  </a:tblGrid>
                  <a:tr h="52386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0149" r="-289552" b="-29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15476" r="-130952" b="-29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38739" r="901" b="-29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885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CDR</a:t>
                          </a:r>
                          <a:r>
                            <a:rPr lang="zh-CN" altLang="en-US" sz="14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 </a:t>
                          </a:r>
                          <a:r>
                            <a:rPr lang="en-US" altLang="zh-CN" sz="1400" b="1" i="1" kern="120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1</a:t>
                          </a:r>
                          <a:endParaRPr lang="zh-CN" altLang="en-US" sz="1400" b="1" i="1" kern="1200" baseline="30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3.816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0.645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0.0285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885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Resnet Published</a:t>
                          </a:r>
                          <a:r>
                            <a:rPr lang="zh-CN" altLang="en-US" sz="1400" b="1" i="1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 </a:t>
                          </a:r>
                          <a:r>
                            <a:rPr lang="en-US" altLang="zh-CN" sz="1400" b="1" i="1" kern="120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</a:t>
                          </a:r>
                          <a:endParaRPr lang="zh-CN" altLang="en-US" sz="1400" b="1" i="1" kern="1200" baseline="30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6.264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0.475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0.0057</a:t>
                          </a:r>
                          <a:endParaRPr lang="zh-CN" altLang="en-US" sz="1400" dirty="0"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2885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300000" r="-228947" b="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11.09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0.265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</a:rPr>
                            <a:t>0.0006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7" name="文本框 36"/>
          <p:cNvSpPr txBox="1"/>
          <p:nvPr/>
        </p:nvSpPr>
        <p:spPr>
          <a:xfrm>
            <a:off x="9347200" y="2418958"/>
            <a:ext cx="2439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Cambria Math" panose="02040503050406030204" pitchFamily="18" charset="0"/>
              </a:rPr>
              <a:t>Almost no overfitting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标题 2"/>
          <p:cNvSpPr txBox="1"/>
          <p:nvPr/>
        </p:nvSpPr>
        <p:spPr>
          <a:xfrm>
            <a:off x="1920684" y="262478"/>
            <a:ext cx="8350631" cy="5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dirty="0">
                <a:solidFill>
                  <a:schemeClr val="accent2"/>
                </a:solidFill>
                <a:ea typeface="黑体" panose="02010800040101010101" pitchFamily="49" charset="-122"/>
                <a:cs typeface="Times New Roman" panose="02020503050405090304" pitchFamily="18" charset="0"/>
              </a:rPr>
              <a:t>Machine Learning Results</a:t>
            </a:r>
          </a:p>
        </p:txBody>
      </p:sp>
      <p:cxnSp>
        <p:nvCxnSpPr>
          <p:cNvPr id="4" name="直接连接符 3"/>
          <p:cNvCxnSpPr/>
          <p:nvPr/>
        </p:nvCxnSpPr>
        <p:spPr bwMode="auto">
          <a:xfrm>
            <a:off x="10077009" y="2997172"/>
            <a:ext cx="0" cy="2273808"/>
          </a:xfrm>
          <a:prstGeom prst="line">
            <a:avLst/>
          </a:prstGeom>
          <a:ln w="9525" cap="flat" cmpd="sng" algn="ctr">
            <a:solidFill>
              <a:schemeClr val="accent4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16CFDA1-CBAA-6943-8E49-0D845D2ABFD8}"/>
              </a:ext>
            </a:extLst>
          </p:cNvPr>
          <p:cNvSpPr txBox="1"/>
          <p:nvPr/>
        </p:nvSpPr>
        <p:spPr>
          <a:xfrm>
            <a:off x="-403153" y="1932971"/>
            <a:ext cx="69809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Altering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the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configuration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and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choosing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hyperparameters.</a:t>
            </a:r>
          </a:p>
          <a:p>
            <a:pPr marL="1200150" lvl="2" indent="-285750">
              <a:buFont typeface="Wingdings" pitchFamily="2" charset="2"/>
              <a:buChar char="u"/>
            </a:pP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Input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tensor: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128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✕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128</a:t>
            </a:r>
          </a:p>
          <a:p>
            <a:pPr marL="1200150" lvl="2" indent="-285750">
              <a:buFont typeface="Wingdings" pitchFamily="2" charset="2"/>
              <a:buChar char="u"/>
            </a:pP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Number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of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filters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in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last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convolution: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64</a:t>
            </a:r>
          </a:p>
          <a:p>
            <a:pPr marL="1200150" lvl="2" indent="-285750">
              <a:buFont typeface="Wingdings" pitchFamily="2" charset="2"/>
              <a:buChar char="u"/>
            </a:pP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Pooling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function: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Max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Pooling</a:t>
            </a:r>
          </a:p>
          <a:p>
            <a:pPr marL="1200150" lvl="2" indent="-285750">
              <a:buFont typeface="Wingdings" pitchFamily="2" charset="2"/>
              <a:buChar char="u"/>
            </a:pP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Dropout: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None</a:t>
            </a:r>
          </a:p>
          <a:p>
            <a:pPr marL="1200150" lvl="2" indent="-285750">
              <a:buFont typeface="Wingdings" pitchFamily="2" charset="2"/>
              <a:buChar char="u"/>
            </a:pP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Learning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rate: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1e-3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with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reducing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learning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rate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on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plateau</a:t>
            </a:r>
          </a:p>
          <a:p>
            <a:pPr marL="1200150" lvl="2" indent="-285750">
              <a:buFont typeface="Wingdings" pitchFamily="2" charset="2"/>
              <a:buChar char="u"/>
            </a:pP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Optimizer:</a:t>
            </a:r>
            <a:r>
              <a:rPr lang="zh-CN" altLang="en-US" sz="1800" b="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altLang="zh-CN" sz="1800" b="0" dirty="0">
                <a:latin typeface="+mn-lt"/>
                <a:ea typeface="Cambria Math" panose="02040503050406030204" pitchFamily="18" charset="0"/>
              </a:rPr>
              <a:t>Adam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altLang="zh-CN" sz="1800" b="0" dirty="0">
              <a:latin typeface="+mn-lt"/>
              <a:ea typeface="Cambria Math" panose="020405030504060302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9B709FE0-6B5B-EC48-BCF7-C176793DA1EA}"/>
              </a:ext>
            </a:extLst>
          </p:cNvPr>
          <p:cNvSpPr txBox="1"/>
          <p:nvPr/>
        </p:nvSpPr>
        <p:spPr>
          <a:xfrm>
            <a:off x="6273672" y="5646679"/>
            <a:ext cx="58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[1]</a:t>
            </a:r>
            <a:endParaRPr kumimoji="1" lang="zh-CN" altLang="en-US" sz="1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AABA57C-D83A-8548-9439-AD6D7D6441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48" y="6234025"/>
            <a:ext cx="4092153" cy="3306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ED4B565-9483-8842-8A2A-0F802D57B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02" y="5661694"/>
            <a:ext cx="5591491" cy="33067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37E3C90-C041-9540-9265-D3122BA3DF1F}"/>
              </a:ext>
            </a:extLst>
          </p:cNvPr>
          <p:cNvSpPr txBox="1"/>
          <p:nvPr/>
        </p:nvSpPr>
        <p:spPr>
          <a:xfrm>
            <a:off x="6273673" y="62223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[2]</a:t>
            </a:r>
            <a:endParaRPr kumimoji="1" lang="zh-CN" altLang="en-US" sz="1400" dirty="0"/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xmlns="" id="{FAF88830-EF0C-A440-AE1D-54822B88B50D}"/>
              </a:ext>
            </a:extLst>
          </p:cNvPr>
          <p:cNvSpPr txBox="1">
            <a:spLocks/>
          </p:cNvSpPr>
          <p:nvPr/>
        </p:nvSpPr>
        <p:spPr>
          <a:xfrm>
            <a:off x="9347200" y="6471693"/>
            <a:ext cx="2844800" cy="3863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 algn="r"/>
            <a:fld id="{40683FD5-716F-4247-BFFC-D22F9BC2CC9A}" type="slidenum">
              <a:rPr lang="zh-CN" altLang="en-US" sz="1400" b="0" smtClean="0">
                <a:latin typeface="+mn-lt"/>
              </a:rPr>
              <a:pPr algn="r"/>
              <a:t>9</a:t>
            </a:fld>
            <a:endParaRPr lang="zh-CN" altLang="en-US" sz="1400" b="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3c20aee-d66f-4e6e-9233-1a4368bd758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3c20aee-d66f-4e6e-9233-1a4368bd758d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3c20aee-d66f-4e6e-9233-1a4368bd758d}"/>
</p:tagLst>
</file>

<file path=ppt/theme/theme1.xml><?xml version="1.0" encoding="utf-8"?>
<a:theme xmlns:a="http://schemas.openxmlformats.org/drawingml/2006/main" name="主题1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B7"/>
        </a:solidFill>
        <a:ln w="28575" cap="flat" cmpd="sng" algn="ctr">
          <a:solidFill>
            <a:srgbClr val="A50021"/>
          </a:solidFill>
          <a:prstDash val="solid"/>
          <a:round/>
          <a:headEnd type="arrow" w="med" len="med"/>
          <a:tailEnd type="arrow" w="med" len="med"/>
        </a:ln>
      </a:spPr>
      <a:bodyPr vert="horz" wrap="square" lIns="91440" tIns="45720" rIns="91440" bIns="45720" numCol="1" rtlCol="0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B7"/>
        </a:solidFill>
        <a:ln w="28575" cap="flat" cmpd="sng" algn="ctr">
          <a:solidFill>
            <a:srgbClr val="A50021"/>
          </a:solidFill>
          <a:prstDash val="solid"/>
          <a:round/>
          <a:headEnd type="arrow" w="med" len="med"/>
          <a:tailEnd type="arrow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3277</TotalTime>
  <Words>1009</Words>
  <Application>Microsoft Office PowerPoint</Application>
  <PresentationFormat>宽屏</PresentationFormat>
  <Paragraphs>307</Paragraphs>
  <Slides>25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等线</vt:lpstr>
      <vt:lpstr>等线 Light</vt:lpstr>
      <vt:lpstr>黑体</vt:lpstr>
      <vt:lpstr>华文隶书</vt:lpstr>
      <vt:lpstr>宋体</vt:lpstr>
      <vt:lpstr>Arial</vt:lpstr>
      <vt:lpstr>Calibri</vt:lpstr>
      <vt:lpstr>Cambria Math</vt:lpstr>
      <vt:lpstr>Palace Script MT</vt:lpstr>
      <vt:lpstr>Times New Roman</vt:lpstr>
      <vt:lpstr>Wingdings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子昇</dc:creator>
  <cp:lastModifiedBy>王少博</cp:lastModifiedBy>
  <cp:revision>680</cp:revision>
  <dcterms:created xsi:type="dcterms:W3CDTF">2020-07-29T12:11:58Z</dcterms:created>
  <dcterms:modified xsi:type="dcterms:W3CDTF">2020-08-06T13:32:30Z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2052-2.4.0.3944</vt:lpwstr>
  </property>
</Properties>
</file>