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8" r:id="rId4"/>
    <p:sldId id="260" r:id="rId5"/>
    <p:sldId id="261" r:id="rId6"/>
    <p:sldId id="262" r:id="rId7"/>
    <p:sldId id="265" r:id="rId8"/>
    <p:sldId id="268"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7" d="100"/>
          <a:sy n="117" d="100"/>
        </p:scale>
        <p:origin x="216"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DF55D4D-75F2-4EF5-9CAF-AC6EE98C4CC3}"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352CC4-07A6-4ED7-A8B1-2125C92C5F92}" type="slidenum">
              <a:rPr lang="en-GB" smtClean="0"/>
              <a:t>‹#›</a:t>
            </a:fld>
            <a:endParaRPr lang="en-GB"/>
          </a:p>
        </p:txBody>
      </p:sp>
    </p:spTree>
    <p:extLst>
      <p:ext uri="{BB962C8B-B14F-4D97-AF65-F5344CB8AC3E}">
        <p14:creationId xmlns:p14="http://schemas.microsoft.com/office/powerpoint/2010/main" val="243479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F55D4D-75F2-4EF5-9CAF-AC6EE98C4CC3}"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352CC4-07A6-4ED7-A8B1-2125C92C5F92}" type="slidenum">
              <a:rPr lang="en-GB" smtClean="0"/>
              <a:t>‹#›</a:t>
            </a:fld>
            <a:endParaRPr lang="en-GB"/>
          </a:p>
        </p:txBody>
      </p:sp>
    </p:spTree>
    <p:extLst>
      <p:ext uri="{BB962C8B-B14F-4D97-AF65-F5344CB8AC3E}">
        <p14:creationId xmlns:p14="http://schemas.microsoft.com/office/powerpoint/2010/main" val="222271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F55D4D-75F2-4EF5-9CAF-AC6EE98C4CC3}"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352CC4-07A6-4ED7-A8B1-2125C92C5F92}" type="slidenum">
              <a:rPr lang="en-GB" smtClean="0"/>
              <a:t>‹#›</a:t>
            </a:fld>
            <a:endParaRPr lang="en-GB"/>
          </a:p>
        </p:txBody>
      </p:sp>
    </p:spTree>
    <p:extLst>
      <p:ext uri="{BB962C8B-B14F-4D97-AF65-F5344CB8AC3E}">
        <p14:creationId xmlns:p14="http://schemas.microsoft.com/office/powerpoint/2010/main" val="58325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DF55D4D-75F2-4EF5-9CAF-AC6EE98C4CC3}"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352CC4-07A6-4ED7-A8B1-2125C92C5F92}" type="slidenum">
              <a:rPr lang="en-GB" smtClean="0"/>
              <a:t>‹#›</a:t>
            </a:fld>
            <a:endParaRPr lang="en-GB"/>
          </a:p>
        </p:txBody>
      </p:sp>
    </p:spTree>
    <p:extLst>
      <p:ext uri="{BB962C8B-B14F-4D97-AF65-F5344CB8AC3E}">
        <p14:creationId xmlns:p14="http://schemas.microsoft.com/office/powerpoint/2010/main" val="2977274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DF55D4D-75F2-4EF5-9CAF-AC6EE98C4CC3}" type="datetimeFigureOut">
              <a:rPr lang="en-GB" smtClean="0"/>
              <a:t>21/02/2020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352CC4-07A6-4ED7-A8B1-2125C92C5F92}" type="slidenum">
              <a:rPr lang="en-GB" smtClean="0"/>
              <a:t>‹#›</a:t>
            </a:fld>
            <a:endParaRPr lang="en-GB"/>
          </a:p>
        </p:txBody>
      </p:sp>
    </p:spTree>
    <p:extLst>
      <p:ext uri="{BB962C8B-B14F-4D97-AF65-F5344CB8AC3E}">
        <p14:creationId xmlns:p14="http://schemas.microsoft.com/office/powerpoint/2010/main" val="13275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DF55D4D-75F2-4EF5-9CAF-AC6EE98C4CC3}" type="datetimeFigureOut">
              <a:rPr lang="en-GB" smtClean="0"/>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352CC4-07A6-4ED7-A8B1-2125C92C5F92}" type="slidenum">
              <a:rPr lang="en-GB" smtClean="0"/>
              <a:t>‹#›</a:t>
            </a:fld>
            <a:endParaRPr lang="en-GB"/>
          </a:p>
        </p:txBody>
      </p:sp>
    </p:spTree>
    <p:extLst>
      <p:ext uri="{BB962C8B-B14F-4D97-AF65-F5344CB8AC3E}">
        <p14:creationId xmlns:p14="http://schemas.microsoft.com/office/powerpoint/2010/main" val="158769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DF55D4D-75F2-4EF5-9CAF-AC6EE98C4CC3}" type="datetimeFigureOut">
              <a:rPr lang="en-GB" smtClean="0"/>
              <a:t>21/02/2020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352CC4-07A6-4ED7-A8B1-2125C92C5F92}" type="slidenum">
              <a:rPr lang="en-GB" smtClean="0"/>
              <a:t>‹#›</a:t>
            </a:fld>
            <a:endParaRPr lang="en-GB"/>
          </a:p>
        </p:txBody>
      </p:sp>
    </p:spTree>
    <p:extLst>
      <p:ext uri="{BB962C8B-B14F-4D97-AF65-F5344CB8AC3E}">
        <p14:creationId xmlns:p14="http://schemas.microsoft.com/office/powerpoint/2010/main" val="144720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DF55D4D-75F2-4EF5-9CAF-AC6EE98C4CC3}" type="datetimeFigureOut">
              <a:rPr lang="en-GB" smtClean="0"/>
              <a:t>21/02/2020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352CC4-07A6-4ED7-A8B1-2125C92C5F92}" type="slidenum">
              <a:rPr lang="en-GB" smtClean="0"/>
              <a:t>‹#›</a:t>
            </a:fld>
            <a:endParaRPr lang="en-GB"/>
          </a:p>
        </p:txBody>
      </p:sp>
    </p:spTree>
    <p:extLst>
      <p:ext uri="{BB962C8B-B14F-4D97-AF65-F5344CB8AC3E}">
        <p14:creationId xmlns:p14="http://schemas.microsoft.com/office/powerpoint/2010/main" val="2513143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55D4D-75F2-4EF5-9CAF-AC6EE98C4CC3}" type="datetimeFigureOut">
              <a:rPr lang="en-GB" smtClean="0"/>
              <a:t>21/02/2020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352CC4-07A6-4ED7-A8B1-2125C92C5F92}" type="slidenum">
              <a:rPr lang="en-GB" smtClean="0"/>
              <a:t>‹#›</a:t>
            </a:fld>
            <a:endParaRPr lang="en-GB"/>
          </a:p>
        </p:txBody>
      </p:sp>
    </p:spTree>
    <p:extLst>
      <p:ext uri="{BB962C8B-B14F-4D97-AF65-F5344CB8AC3E}">
        <p14:creationId xmlns:p14="http://schemas.microsoft.com/office/powerpoint/2010/main" val="4158594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F55D4D-75F2-4EF5-9CAF-AC6EE98C4CC3}" type="datetimeFigureOut">
              <a:rPr lang="en-GB" smtClean="0"/>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352CC4-07A6-4ED7-A8B1-2125C92C5F92}" type="slidenum">
              <a:rPr lang="en-GB" smtClean="0"/>
              <a:t>‹#›</a:t>
            </a:fld>
            <a:endParaRPr lang="en-GB"/>
          </a:p>
        </p:txBody>
      </p:sp>
    </p:spTree>
    <p:extLst>
      <p:ext uri="{BB962C8B-B14F-4D97-AF65-F5344CB8AC3E}">
        <p14:creationId xmlns:p14="http://schemas.microsoft.com/office/powerpoint/2010/main" val="184411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DF55D4D-75F2-4EF5-9CAF-AC6EE98C4CC3}" type="datetimeFigureOut">
              <a:rPr lang="en-GB" smtClean="0"/>
              <a:t>21/02/2020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352CC4-07A6-4ED7-A8B1-2125C92C5F92}" type="slidenum">
              <a:rPr lang="en-GB" smtClean="0"/>
              <a:t>‹#›</a:t>
            </a:fld>
            <a:endParaRPr lang="en-GB"/>
          </a:p>
        </p:txBody>
      </p:sp>
    </p:spTree>
    <p:extLst>
      <p:ext uri="{BB962C8B-B14F-4D97-AF65-F5344CB8AC3E}">
        <p14:creationId xmlns:p14="http://schemas.microsoft.com/office/powerpoint/2010/main" val="3343491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F55D4D-75F2-4EF5-9CAF-AC6EE98C4CC3}" type="datetimeFigureOut">
              <a:rPr lang="en-GB" smtClean="0"/>
              <a:t>21/02/2020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352CC4-07A6-4ED7-A8B1-2125C92C5F92}" type="slidenum">
              <a:rPr lang="en-GB" smtClean="0"/>
              <a:t>‹#›</a:t>
            </a:fld>
            <a:endParaRPr lang="en-GB"/>
          </a:p>
        </p:txBody>
      </p:sp>
    </p:spTree>
    <p:extLst>
      <p:ext uri="{BB962C8B-B14F-4D97-AF65-F5344CB8AC3E}">
        <p14:creationId xmlns:p14="http://schemas.microsoft.com/office/powerpoint/2010/main" val="2156406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Current flows in LS module</a:t>
            </a:r>
            <a:endParaRPr lang="en-GB" dirty="0"/>
          </a:p>
        </p:txBody>
      </p:sp>
      <p:sp>
        <p:nvSpPr>
          <p:cNvPr id="3" name="Subtitle 2"/>
          <p:cNvSpPr>
            <a:spLocks noGrp="1"/>
          </p:cNvSpPr>
          <p:nvPr>
            <p:ph type="subTitle" idx="1"/>
          </p:nvPr>
        </p:nvSpPr>
        <p:spPr/>
        <p:txBody>
          <a:bodyPr/>
          <a:lstStyle/>
          <a:p>
            <a:r>
              <a:rPr lang="en-GB" dirty="0" smtClean="0"/>
              <a:t>Peter, Ashley</a:t>
            </a:r>
          </a:p>
          <a:p>
            <a:r>
              <a:rPr lang="en-GB" dirty="0" smtClean="0"/>
              <a:t>21/02/2020</a:t>
            </a:r>
            <a:endParaRPr lang="en-GB" dirty="0"/>
          </a:p>
        </p:txBody>
      </p:sp>
    </p:spTree>
    <p:extLst>
      <p:ext uri="{BB962C8B-B14F-4D97-AF65-F5344CB8AC3E}">
        <p14:creationId xmlns:p14="http://schemas.microsoft.com/office/powerpoint/2010/main" val="610626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normAutofit fontScale="70000" lnSpcReduction="20000"/>
          </a:bodyPr>
          <a:lstStyle/>
          <a:p>
            <a:pPr marL="0" indent="0" algn="just">
              <a:buNone/>
            </a:pPr>
            <a:r>
              <a:rPr lang="en-GB" dirty="0"/>
              <a:t>"All conductors within close proximity to the sensor strips should have a low impedance connection to the FE GND of the readout ASIC. This ensures that they are all held at the same potential and hence minimises the risk of dv/</a:t>
            </a:r>
            <a:r>
              <a:rPr lang="en-GB" dirty="0" err="1"/>
              <a:t>dt</a:t>
            </a:r>
            <a:r>
              <a:rPr lang="en-GB" dirty="0"/>
              <a:t> coupling into the sensor strips. This is also true for the sensor HV filter which at AC forms a s/c between the sensor back-plane and to whatever the low side of the filtering capacitors are connected to, this low-side should likewise be connected to the FE GND otherwise you are at risk of dv/</a:t>
            </a:r>
            <a:r>
              <a:rPr lang="en-GB" dirty="0" err="1"/>
              <a:t>dt</a:t>
            </a:r>
            <a:r>
              <a:rPr lang="en-GB" dirty="0"/>
              <a:t> injection into the back-plane and ultimately the strips</a:t>
            </a:r>
            <a:r>
              <a:rPr lang="en-GB" dirty="0" smtClean="0"/>
              <a:t>.“</a:t>
            </a:r>
          </a:p>
          <a:p>
            <a:pPr marL="0" indent="0" algn="r">
              <a:buNone/>
            </a:pPr>
            <a:r>
              <a:rPr lang="en-GB" dirty="0" smtClean="0"/>
              <a:t>A. Greenall</a:t>
            </a:r>
          </a:p>
          <a:p>
            <a:pPr marL="514350" indent="-514350" algn="r">
              <a:buAutoNum type="alphaUcPeriod"/>
            </a:pPr>
            <a:endParaRPr lang="en-GB" dirty="0" smtClean="0"/>
          </a:p>
          <a:p>
            <a:pPr marL="0" indent="0" algn="just">
              <a:buNone/>
            </a:pPr>
            <a:r>
              <a:rPr lang="en-GB" dirty="0" smtClean="0"/>
              <a:t>“Naturally </a:t>
            </a:r>
            <a:r>
              <a:rPr lang="en-GB" dirty="0"/>
              <a:t>the strips </a:t>
            </a:r>
            <a:r>
              <a:rPr lang="en-GB" dirty="0" err="1"/>
              <a:t>powerboard</a:t>
            </a:r>
            <a:r>
              <a:rPr lang="en-GB" dirty="0"/>
              <a:t> implements </a:t>
            </a:r>
            <a:r>
              <a:rPr lang="en-GB" dirty="0" smtClean="0"/>
              <a:t>the </a:t>
            </a:r>
            <a:r>
              <a:rPr lang="en-GB" dirty="0"/>
              <a:t>same pi filtering as the reference (CERN) module, but this is only on the power input and power output.  Ground is a solid plane on both modules, but our </a:t>
            </a:r>
            <a:r>
              <a:rPr lang="en-GB" dirty="0" err="1"/>
              <a:t>powerboard</a:t>
            </a:r>
            <a:r>
              <a:rPr lang="en-GB" dirty="0"/>
              <a:t> is out of necessity long, thin and narrow.  This will tend to exaggerate any issues due to (AC) ground rise within the board.  We must ensure that such currents do not return through the hybrids by removing or separating the ACGND path, and we must ensure that the AC potentials of external structures are carefully controlled</a:t>
            </a:r>
            <a:r>
              <a:rPr lang="en-GB" dirty="0" smtClean="0"/>
              <a:t>.”</a:t>
            </a:r>
          </a:p>
          <a:p>
            <a:pPr marL="0" indent="0" algn="r">
              <a:buNone/>
            </a:pPr>
            <a:r>
              <a:rPr lang="en-GB" dirty="0" smtClean="0"/>
              <a:t>P. Phillips</a:t>
            </a:r>
            <a:endParaRPr lang="en-GB" dirty="0"/>
          </a:p>
          <a:p>
            <a:pPr marL="0" indent="0">
              <a:buNone/>
            </a:pPr>
            <a:endParaRPr lang="en-GB" dirty="0"/>
          </a:p>
          <a:p>
            <a:endParaRPr lang="en-GB" dirty="0"/>
          </a:p>
        </p:txBody>
      </p:sp>
    </p:spTree>
    <p:extLst>
      <p:ext uri="{BB962C8B-B14F-4D97-AF65-F5344CB8AC3E}">
        <p14:creationId xmlns:p14="http://schemas.microsoft.com/office/powerpoint/2010/main" val="4117872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73E5917-2329-4502-9C1C-7138653F317D"/>
          <p:cNvPicPr>
            <a:picLocks noChangeAspect="1" noChangeArrowheads="1"/>
          </p:cNvPicPr>
          <p:nvPr/>
        </p:nvPicPr>
        <p:blipFill rotWithShape="1">
          <a:blip r:embed="rId2">
            <a:extLst>
              <a:ext uri="{28A0092B-C50C-407E-A947-70E740481C1C}">
                <a14:useLocalDpi xmlns:a14="http://schemas.microsoft.com/office/drawing/2010/main" val="0"/>
              </a:ext>
            </a:extLst>
          </a:blip>
          <a:srcRect l="41383" t="38770" r="27458" b="47086"/>
          <a:stretch/>
        </p:blipFill>
        <p:spPr bwMode="auto">
          <a:xfrm>
            <a:off x="1472" y="1362074"/>
            <a:ext cx="12169918" cy="4143376"/>
          </a:xfrm>
          <a:prstGeom prst="rect">
            <a:avLst/>
          </a:prstGeom>
          <a:solidFill>
            <a:schemeClr val="tx1"/>
          </a:solidFill>
          <a:ln>
            <a:noFill/>
          </a:ln>
        </p:spPr>
      </p:pic>
      <p:sp>
        <p:nvSpPr>
          <p:cNvPr id="2" name="TextBox 1"/>
          <p:cNvSpPr txBox="1"/>
          <p:nvPr/>
        </p:nvSpPr>
        <p:spPr>
          <a:xfrm>
            <a:off x="11292466" y="2695575"/>
            <a:ext cx="746808" cy="3693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LVRET</a:t>
            </a:r>
            <a:endParaRPr lang="en-GB" dirty="0"/>
          </a:p>
        </p:txBody>
      </p:sp>
      <p:sp>
        <p:nvSpPr>
          <p:cNvPr id="4" name="TextBox 3"/>
          <p:cNvSpPr txBox="1"/>
          <p:nvPr/>
        </p:nvSpPr>
        <p:spPr>
          <a:xfrm>
            <a:off x="11444752" y="2326243"/>
            <a:ext cx="397353" cy="3693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a:t>L</a:t>
            </a:r>
            <a:r>
              <a:rPr lang="en-GB" dirty="0" smtClean="0"/>
              <a:t>V</a:t>
            </a:r>
            <a:endParaRPr lang="en-GB" dirty="0"/>
          </a:p>
        </p:txBody>
      </p:sp>
      <p:sp>
        <p:nvSpPr>
          <p:cNvPr id="5" name="TextBox 4"/>
          <p:cNvSpPr txBox="1"/>
          <p:nvPr/>
        </p:nvSpPr>
        <p:spPr>
          <a:xfrm>
            <a:off x="6472816" y="3433762"/>
            <a:ext cx="433132" cy="3693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0V</a:t>
            </a:r>
            <a:endParaRPr lang="en-GB" dirty="0"/>
          </a:p>
        </p:txBody>
      </p:sp>
      <p:sp>
        <p:nvSpPr>
          <p:cNvPr id="6" name="TextBox 5"/>
          <p:cNvSpPr txBox="1"/>
          <p:nvPr/>
        </p:nvSpPr>
        <p:spPr>
          <a:xfrm>
            <a:off x="5811355" y="3438524"/>
            <a:ext cx="550151"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1V5</a:t>
            </a:r>
            <a:endParaRPr lang="en-GB" dirty="0"/>
          </a:p>
        </p:txBody>
      </p:sp>
      <p:sp>
        <p:nvSpPr>
          <p:cNvPr id="7" name="TextBox 6"/>
          <p:cNvSpPr txBox="1"/>
          <p:nvPr/>
        </p:nvSpPr>
        <p:spPr>
          <a:xfrm>
            <a:off x="11319205" y="3079552"/>
            <a:ext cx="720069"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a:t>H</a:t>
            </a:r>
            <a:r>
              <a:rPr lang="en-GB" dirty="0" smtClean="0"/>
              <a:t>V IN</a:t>
            </a:r>
            <a:endParaRPr lang="en-GB" dirty="0"/>
          </a:p>
        </p:txBody>
      </p:sp>
      <p:sp>
        <p:nvSpPr>
          <p:cNvPr id="8" name="TextBox 7"/>
          <p:cNvSpPr txBox="1"/>
          <p:nvPr/>
        </p:nvSpPr>
        <p:spPr>
          <a:xfrm>
            <a:off x="16727" y="2895182"/>
            <a:ext cx="873957" cy="6463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GB" dirty="0" smtClean="0"/>
              <a:t>SIGNAL</a:t>
            </a:r>
            <a:br>
              <a:rPr lang="en-GB" dirty="0" smtClean="0"/>
            </a:br>
            <a:r>
              <a:rPr lang="en-GB" dirty="0" smtClean="0"/>
              <a:t>GND</a:t>
            </a:r>
            <a:endParaRPr lang="en-GB" dirty="0"/>
          </a:p>
        </p:txBody>
      </p:sp>
      <p:cxnSp>
        <p:nvCxnSpPr>
          <p:cNvPr id="9" name="Straight Arrow Connector 8"/>
          <p:cNvCxnSpPr>
            <a:stCxn id="8" idx="3"/>
          </p:cNvCxnSpPr>
          <p:nvPr/>
        </p:nvCxnSpPr>
        <p:spPr>
          <a:xfrm flipV="1">
            <a:off x="890684" y="2910438"/>
            <a:ext cx="566641" cy="307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p:cNvCxnSpPr>
          <p:nvPr/>
        </p:nvCxnSpPr>
        <p:spPr>
          <a:xfrm>
            <a:off x="890684" y="3218348"/>
            <a:ext cx="566641" cy="115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930404" y="3031331"/>
            <a:ext cx="526921" cy="151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33" idx="1"/>
          </p:cNvCxnSpPr>
          <p:nvPr/>
        </p:nvCxnSpPr>
        <p:spPr>
          <a:xfrm>
            <a:off x="930404" y="3199209"/>
            <a:ext cx="516912" cy="27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30404" y="3182421"/>
            <a:ext cx="526921" cy="35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0972800" y="2503527"/>
            <a:ext cx="471952" cy="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1"/>
          </p:cNvCxnSpPr>
          <p:nvPr/>
        </p:nvCxnSpPr>
        <p:spPr>
          <a:xfrm flipH="1" flipV="1">
            <a:off x="11029950" y="2695575"/>
            <a:ext cx="262516"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1"/>
          </p:cNvCxnSpPr>
          <p:nvPr/>
        </p:nvCxnSpPr>
        <p:spPr>
          <a:xfrm flipH="1" flipV="1">
            <a:off x="10656175" y="3000612"/>
            <a:ext cx="663030" cy="263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216612" y="3474362"/>
            <a:ext cx="925253"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HV OUT</a:t>
            </a:r>
            <a:endParaRPr lang="en-GB" dirty="0"/>
          </a:p>
        </p:txBody>
      </p:sp>
      <p:cxnSp>
        <p:nvCxnSpPr>
          <p:cNvPr id="26" name="Straight Arrow Connector 25"/>
          <p:cNvCxnSpPr/>
          <p:nvPr/>
        </p:nvCxnSpPr>
        <p:spPr>
          <a:xfrm flipH="1" flipV="1">
            <a:off x="10572751" y="3199210"/>
            <a:ext cx="614336" cy="459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0"/>
          </p:cNvCxnSpPr>
          <p:nvPr/>
        </p:nvCxnSpPr>
        <p:spPr>
          <a:xfrm flipV="1">
            <a:off x="6689382" y="3312021"/>
            <a:ext cx="0" cy="121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p:cNvCxnSpPr>
          <p:nvPr/>
        </p:nvCxnSpPr>
        <p:spPr>
          <a:xfrm flipH="1" flipV="1">
            <a:off x="6086430" y="3312021"/>
            <a:ext cx="1" cy="126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590561" y="2752724"/>
            <a:ext cx="220444" cy="19740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1415033" y="3448884"/>
            <a:ext cx="220444" cy="19740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1525255" y="1734234"/>
            <a:ext cx="1136721" cy="646331"/>
          </a:xfrm>
          <a:prstGeom prst="rect">
            <a:avLst/>
          </a:prstGeom>
          <a:solidFill>
            <a:schemeClr val="bg1"/>
          </a:solidFill>
        </p:spPr>
        <p:txBody>
          <a:bodyPr wrap="none" rtlCol="0">
            <a:spAutoFit/>
          </a:bodyPr>
          <a:lstStyle/>
          <a:p>
            <a:pPr algn="ctr"/>
            <a:r>
              <a:rPr lang="en-GB" dirty="0" smtClean="0"/>
              <a:t>ACGND</a:t>
            </a:r>
          </a:p>
          <a:p>
            <a:pPr algn="ctr"/>
            <a:r>
              <a:rPr lang="en-GB" dirty="0" smtClean="0"/>
              <a:t>capacitors</a:t>
            </a:r>
            <a:endParaRPr lang="en-GB" dirty="0"/>
          </a:p>
        </p:txBody>
      </p:sp>
      <p:cxnSp>
        <p:nvCxnSpPr>
          <p:cNvPr id="35" name="Straight Arrow Connector 34"/>
          <p:cNvCxnSpPr>
            <a:endCxn id="31" idx="7"/>
          </p:cNvCxnSpPr>
          <p:nvPr/>
        </p:nvCxnSpPr>
        <p:spPr>
          <a:xfrm flipH="1">
            <a:off x="1778722" y="2361127"/>
            <a:ext cx="326303" cy="420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2"/>
            <a:endCxn id="33" idx="7"/>
          </p:cNvCxnSpPr>
          <p:nvPr/>
        </p:nvCxnSpPr>
        <p:spPr>
          <a:xfrm flipH="1">
            <a:off x="1603194" y="2380565"/>
            <a:ext cx="490422" cy="1097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itle 13"/>
          <p:cNvSpPr txBox="1">
            <a:spLocks/>
          </p:cNvSpPr>
          <p:nvPr/>
        </p:nvSpPr>
        <p:spPr>
          <a:xfrm>
            <a:off x="838200" y="365125"/>
            <a:ext cx="10515600" cy="725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Power and Ground bond pads</a:t>
            </a:r>
            <a:endParaRPr lang="en-GB" dirty="0"/>
          </a:p>
        </p:txBody>
      </p:sp>
      <p:sp>
        <p:nvSpPr>
          <p:cNvPr id="27" name="Oval 26"/>
          <p:cNvSpPr/>
          <p:nvPr/>
        </p:nvSpPr>
        <p:spPr>
          <a:xfrm>
            <a:off x="1376933" y="4258509"/>
            <a:ext cx="220444" cy="19740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10597133" y="4268034"/>
            <a:ext cx="220444" cy="19740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5723027" y="5874782"/>
            <a:ext cx="1499578" cy="646331"/>
          </a:xfrm>
          <a:prstGeom prst="rect">
            <a:avLst/>
          </a:prstGeom>
          <a:solidFill>
            <a:schemeClr val="bg1"/>
          </a:solidFill>
        </p:spPr>
        <p:txBody>
          <a:bodyPr wrap="none" rtlCol="0">
            <a:spAutoFit/>
          </a:bodyPr>
          <a:lstStyle/>
          <a:p>
            <a:pPr algn="ctr"/>
            <a:r>
              <a:rPr lang="en-GB" dirty="0" smtClean="0"/>
              <a:t>HVRET bypass</a:t>
            </a:r>
          </a:p>
          <a:p>
            <a:pPr algn="ctr"/>
            <a:r>
              <a:rPr lang="en-GB" dirty="0" smtClean="0"/>
              <a:t>capacitors</a:t>
            </a:r>
            <a:endParaRPr lang="en-GB" dirty="0"/>
          </a:p>
        </p:txBody>
      </p:sp>
      <p:cxnSp>
        <p:nvCxnSpPr>
          <p:cNvPr id="10" name="Straight Arrow Connector 9"/>
          <p:cNvCxnSpPr>
            <a:stCxn id="34" idx="0"/>
            <a:endCxn id="29" idx="3"/>
          </p:cNvCxnSpPr>
          <p:nvPr/>
        </p:nvCxnSpPr>
        <p:spPr>
          <a:xfrm flipV="1">
            <a:off x="6472816" y="4436530"/>
            <a:ext cx="4156600" cy="1438252"/>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p:cNvCxnSpPr>
            <a:stCxn id="34" idx="0"/>
            <a:endCxn id="27" idx="5"/>
          </p:cNvCxnSpPr>
          <p:nvPr/>
        </p:nvCxnSpPr>
        <p:spPr>
          <a:xfrm flipH="1" flipV="1">
            <a:off x="1565094" y="4427005"/>
            <a:ext cx="4907722" cy="1447777"/>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6" name="TextBox 35"/>
          <p:cNvSpPr txBox="1"/>
          <p:nvPr/>
        </p:nvSpPr>
        <p:spPr>
          <a:xfrm>
            <a:off x="9352489" y="454162"/>
            <a:ext cx="1152240" cy="646331"/>
          </a:xfrm>
          <a:prstGeom prst="rect">
            <a:avLst/>
          </a:prstGeom>
          <a:solidFill>
            <a:schemeClr val="bg1"/>
          </a:solidFill>
        </p:spPr>
        <p:txBody>
          <a:bodyPr wrap="none" rtlCol="0">
            <a:spAutoFit/>
          </a:bodyPr>
          <a:lstStyle/>
          <a:p>
            <a:pPr algn="ctr"/>
            <a:r>
              <a:rPr lang="en-GB" dirty="0" smtClean="0"/>
              <a:t>HV Bypass</a:t>
            </a:r>
          </a:p>
          <a:p>
            <a:pPr algn="ctr"/>
            <a:r>
              <a:rPr lang="en-GB" dirty="0" smtClean="0"/>
              <a:t>capacitor</a:t>
            </a:r>
            <a:endParaRPr lang="en-GB" dirty="0"/>
          </a:p>
        </p:txBody>
      </p:sp>
      <p:sp>
        <p:nvSpPr>
          <p:cNvPr id="38" name="Oval 37"/>
          <p:cNvSpPr/>
          <p:nvPr/>
        </p:nvSpPr>
        <p:spPr>
          <a:xfrm>
            <a:off x="9818386" y="2512525"/>
            <a:ext cx="506713" cy="518806"/>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a:stCxn id="36" idx="2"/>
            <a:endCxn id="38" idx="0"/>
          </p:cNvCxnSpPr>
          <p:nvPr/>
        </p:nvCxnSpPr>
        <p:spPr>
          <a:xfrm>
            <a:off x="9928609" y="1100493"/>
            <a:ext cx="143134" cy="1412032"/>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168784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73E5917-2329-4502-9C1C-7138653F317D"/>
          <p:cNvPicPr>
            <a:picLocks noChangeAspect="1" noChangeArrowheads="1"/>
          </p:cNvPicPr>
          <p:nvPr/>
        </p:nvPicPr>
        <p:blipFill rotWithShape="1">
          <a:blip r:embed="rId2">
            <a:extLst>
              <a:ext uri="{28A0092B-C50C-407E-A947-70E740481C1C}">
                <a14:useLocalDpi xmlns:a14="http://schemas.microsoft.com/office/drawing/2010/main" val="0"/>
              </a:ext>
            </a:extLst>
          </a:blip>
          <a:srcRect l="41383" t="38770" r="27458" b="47086"/>
          <a:stretch/>
        </p:blipFill>
        <p:spPr bwMode="auto">
          <a:xfrm>
            <a:off x="1472" y="1362074"/>
            <a:ext cx="12169918" cy="4143376"/>
          </a:xfrm>
          <a:prstGeom prst="rect">
            <a:avLst/>
          </a:prstGeom>
          <a:solidFill>
            <a:schemeClr val="tx1"/>
          </a:solidFill>
          <a:ln>
            <a:noFill/>
          </a:ln>
        </p:spPr>
      </p:pic>
      <p:sp>
        <p:nvSpPr>
          <p:cNvPr id="27" name="Rectangle 26"/>
          <p:cNvSpPr/>
          <p:nvPr/>
        </p:nvSpPr>
        <p:spPr>
          <a:xfrm>
            <a:off x="3804557" y="2139043"/>
            <a:ext cx="6939643" cy="10940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1477736" y="2784021"/>
            <a:ext cx="9299121" cy="1853293"/>
          </a:xfrm>
          <a:custGeom>
            <a:avLst/>
            <a:gdLst>
              <a:gd name="connsiteX0" fmla="*/ 0 w 9299121"/>
              <a:gd name="connsiteY0" fmla="*/ 0 h 1853293"/>
              <a:gd name="connsiteX1" fmla="*/ 1706335 w 9299121"/>
              <a:gd name="connsiteY1" fmla="*/ 8165 h 1853293"/>
              <a:gd name="connsiteX2" fmla="*/ 2155371 w 9299121"/>
              <a:gd name="connsiteY2" fmla="*/ 473529 h 1853293"/>
              <a:gd name="connsiteX3" fmla="*/ 9282793 w 9299121"/>
              <a:gd name="connsiteY3" fmla="*/ 481693 h 1853293"/>
              <a:gd name="connsiteX4" fmla="*/ 9299121 w 9299121"/>
              <a:gd name="connsiteY4" fmla="*/ 1853293 h 1853293"/>
              <a:gd name="connsiteX5" fmla="*/ 8164 w 9299121"/>
              <a:gd name="connsiteY5" fmla="*/ 1820636 h 1853293"/>
              <a:gd name="connsiteX6" fmla="*/ 0 w 9299121"/>
              <a:gd name="connsiteY6" fmla="*/ 0 h 185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9121" h="1853293">
                <a:moveTo>
                  <a:pt x="0" y="0"/>
                </a:moveTo>
                <a:lnTo>
                  <a:pt x="1706335" y="8165"/>
                </a:lnTo>
                <a:lnTo>
                  <a:pt x="2155371" y="473529"/>
                </a:lnTo>
                <a:lnTo>
                  <a:pt x="9282793" y="481693"/>
                </a:lnTo>
                <a:lnTo>
                  <a:pt x="9299121" y="1853293"/>
                </a:lnTo>
                <a:lnTo>
                  <a:pt x="8164" y="1820636"/>
                </a:lnTo>
                <a:cubicBezTo>
                  <a:pt x="5443" y="1213757"/>
                  <a:pt x="2721" y="606879"/>
                  <a:pt x="0"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1292466" y="2695575"/>
            <a:ext cx="746808" cy="3693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LVRET</a:t>
            </a:r>
            <a:endParaRPr lang="en-GB" dirty="0"/>
          </a:p>
        </p:txBody>
      </p:sp>
      <p:sp>
        <p:nvSpPr>
          <p:cNvPr id="4" name="TextBox 3"/>
          <p:cNvSpPr txBox="1"/>
          <p:nvPr/>
        </p:nvSpPr>
        <p:spPr>
          <a:xfrm>
            <a:off x="11444752" y="2326243"/>
            <a:ext cx="397353" cy="36933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a:t>L</a:t>
            </a:r>
            <a:r>
              <a:rPr lang="en-GB" dirty="0" smtClean="0"/>
              <a:t>V</a:t>
            </a:r>
            <a:endParaRPr lang="en-GB" dirty="0"/>
          </a:p>
        </p:txBody>
      </p:sp>
      <p:sp>
        <p:nvSpPr>
          <p:cNvPr id="5" name="TextBox 4"/>
          <p:cNvSpPr txBox="1"/>
          <p:nvPr/>
        </p:nvSpPr>
        <p:spPr>
          <a:xfrm>
            <a:off x="6472816" y="3433762"/>
            <a:ext cx="433132" cy="3693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0V</a:t>
            </a:r>
            <a:endParaRPr lang="en-GB" dirty="0"/>
          </a:p>
        </p:txBody>
      </p:sp>
      <p:sp>
        <p:nvSpPr>
          <p:cNvPr id="6" name="TextBox 5"/>
          <p:cNvSpPr txBox="1"/>
          <p:nvPr/>
        </p:nvSpPr>
        <p:spPr>
          <a:xfrm>
            <a:off x="5811355" y="3438524"/>
            <a:ext cx="550151"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1V5</a:t>
            </a:r>
            <a:endParaRPr lang="en-GB" dirty="0"/>
          </a:p>
        </p:txBody>
      </p:sp>
      <p:sp>
        <p:nvSpPr>
          <p:cNvPr id="7" name="TextBox 6"/>
          <p:cNvSpPr txBox="1"/>
          <p:nvPr/>
        </p:nvSpPr>
        <p:spPr>
          <a:xfrm>
            <a:off x="11319205" y="3079552"/>
            <a:ext cx="720069"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a:t>H</a:t>
            </a:r>
            <a:r>
              <a:rPr lang="en-GB" dirty="0" smtClean="0"/>
              <a:t>V IN</a:t>
            </a:r>
            <a:endParaRPr lang="en-GB" dirty="0"/>
          </a:p>
        </p:txBody>
      </p:sp>
      <p:sp>
        <p:nvSpPr>
          <p:cNvPr id="8" name="TextBox 7"/>
          <p:cNvSpPr txBox="1"/>
          <p:nvPr/>
        </p:nvSpPr>
        <p:spPr>
          <a:xfrm>
            <a:off x="16727" y="2895182"/>
            <a:ext cx="873957" cy="64633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GB" dirty="0" smtClean="0"/>
              <a:t>SIGNAL</a:t>
            </a:r>
            <a:br>
              <a:rPr lang="en-GB" dirty="0" smtClean="0"/>
            </a:br>
            <a:r>
              <a:rPr lang="en-GB" dirty="0" smtClean="0"/>
              <a:t>GND</a:t>
            </a:r>
            <a:endParaRPr lang="en-GB" dirty="0"/>
          </a:p>
        </p:txBody>
      </p:sp>
      <p:cxnSp>
        <p:nvCxnSpPr>
          <p:cNvPr id="9" name="Straight Arrow Connector 8"/>
          <p:cNvCxnSpPr>
            <a:stCxn id="8" idx="3"/>
          </p:cNvCxnSpPr>
          <p:nvPr/>
        </p:nvCxnSpPr>
        <p:spPr>
          <a:xfrm flipV="1">
            <a:off x="890684" y="2910438"/>
            <a:ext cx="566641" cy="307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3"/>
          </p:cNvCxnSpPr>
          <p:nvPr/>
        </p:nvCxnSpPr>
        <p:spPr>
          <a:xfrm>
            <a:off x="890684" y="3218348"/>
            <a:ext cx="566641" cy="115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930404" y="3031331"/>
            <a:ext cx="526921" cy="151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33" idx="1"/>
          </p:cNvCxnSpPr>
          <p:nvPr/>
        </p:nvCxnSpPr>
        <p:spPr>
          <a:xfrm>
            <a:off x="930404" y="3199209"/>
            <a:ext cx="516912" cy="2785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930404" y="3182421"/>
            <a:ext cx="526921" cy="359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0972800" y="2503527"/>
            <a:ext cx="471952" cy="7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 idx="1"/>
          </p:cNvCxnSpPr>
          <p:nvPr/>
        </p:nvCxnSpPr>
        <p:spPr>
          <a:xfrm flipH="1" flipV="1">
            <a:off x="11029950" y="2695575"/>
            <a:ext cx="262516" cy="184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7" idx="1"/>
          </p:cNvCxnSpPr>
          <p:nvPr/>
        </p:nvCxnSpPr>
        <p:spPr>
          <a:xfrm flipH="1" flipV="1">
            <a:off x="10656175" y="3000612"/>
            <a:ext cx="663030" cy="263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1216612" y="3474362"/>
            <a:ext cx="925253" cy="3693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HV OUT</a:t>
            </a:r>
            <a:endParaRPr lang="en-GB" dirty="0"/>
          </a:p>
        </p:txBody>
      </p:sp>
      <p:cxnSp>
        <p:nvCxnSpPr>
          <p:cNvPr id="26" name="Straight Arrow Connector 25"/>
          <p:cNvCxnSpPr/>
          <p:nvPr/>
        </p:nvCxnSpPr>
        <p:spPr>
          <a:xfrm flipH="1" flipV="1">
            <a:off x="10572751" y="3199210"/>
            <a:ext cx="614336" cy="459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0"/>
          </p:cNvCxnSpPr>
          <p:nvPr/>
        </p:nvCxnSpPr>
        <p:spPr>
          <a:xfrm flipV="1">
            <a:off x="6689382" y="3312021"/>
            <a:ext cx="0" cy="121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p:cNvCxnSpPr>
          <p:nvPr/>
        </p:nvCxnSpPr>
        <p:spPr>
          <a:xfrm flipH="1" flipV="1">
            <a:off x="6086430" y="3312021"/>
            <a:ext cx="1" cy="126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590561" y="2752724"/>
            <a:ext cx="220444" cy="19740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1415033" y="3448884"/>
            <a:ext cx="220444" cy="19740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p:cNvSpPr txBox="1"/>
          <p:nvPr/>
        </p:nvSpPr>
        <p:spPr>
          <a:xfrm>
            <a:off x="1525255" y="1734234"/>
            <a:ext cx="1136721" cy="646331"/>
          </a:xfrm>
          <a:prstGeom prst="rect">
            <a:avLst/>
          </a:prstGeom>
          <a:solidFill>
            <a:schemeClr val="bg1"/>
          </a:solidFill>
        </p:spPr>
        <p:txBody>
          <a:bodyPr wrap="none" rtlCol="0">
            <a:spAutoFit/>
          </a:bodyPr>
          <a:lstStyle/>
          <a:p>
            <a:pPr algn="ctr"/>
            <a:r>
              <a:rPr lang="en-GB" dirty="0" smtClean="0"/>
              <a:t>ACGND</a:t>
            </a:r>
          </a:p>
          <a:p>
            <a:pPr algn="ctr"/>
            <a:r>
              <a:rPr lang="en-GB" dirty="0" smtClean="0"/>
              <a:t>capacitors</a:t>
            </a:r>
            <a:endParaRPr lang="en-GB" dirty="0"/>
          </a:p>
        </p:txBody>
      </p:sp>
      <p:cxnSp>
        <p:nvCxnSpPr>
          <p:cNvPr id="35" name="Straight Arrow Connector 34"/>
          <p:cNvCxnSpPr>
            <a:endCxn id="31" idx="7"/>
          </p:cNvCxnSpPr>
          <p:nvPr/>
        </p:nvCxnSpPr>
        <p:spPr>
          <a:xfrm flipH="1">
            <a:off x="1778722" y="2361127"/>
            <a:ext cx="326303" cy="4205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32" idx="2"/>
            <a:endCxn id="33" idx="7"/>
          </p:cNvCxnSpPr>
          <p:nvPr/>
        </p:nvCxnSpPr>
        <p:spPr>
          <a:xfrm flipH="1">
            <a:off x="1603194" y="2380565"/>
            <a:ext cx="490422" cy="1097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itle 13"/>
          <p:cNvSpPr txBox="1">
            <a:spLocks/>
          </p:cNvSpPr>
          <p:nvPr/>
        </p:nvSpPr>
        <p:spPr>
          <a:xfrm>
            <a:off x="838200" y="365125"/>
            <a:ext cx="10515600" cy="725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Status Quo: Ground Planes</a:t>
            </a:r>
            <a:endParaRPr lang="en-GB" dirty="0"/>
          </a:p>
        </p:txBody>
      </p:sp>
      <p:sp>
        <p:nvSpPr>
          <p:cNvPr id="3" name="TextBox 2"/>
          <p:cNvSpPr txBox="1"/>
          <p:nvPr/>
        </p:nvSpPr>
        <p:spPr>
          <a:xfrm>
            <a:off x="3294448" y="4052496"/>
            <a:ext cx="6134115" cy="369332"/>
          </a:xfrm>
          <a:prstGeom prst="rect">
            <a:avLst/>
          </a:prstGeom>
          <a:noFill/>
        </p:spPr>
        <p:txBody>
          <a:bodyPr wrap="none" rtlCol="0">
            <a:spAutoFit/>
          </a:bodyPr>
          <a:lstStyle/>
          <a:p>
            <a:r>
              <a:rPr lang="en-GB" i="1" dirty="0" smtClean="0"/>
              <a:t>The hybrid has one ground layer which faces the strips directly.</a:t>
            </a:r>
            <a:endParaRPr lang="en-GB" i="1" dirty="0"/>
          </a:p>
        </p:txBody>
      </p:sp>
    </p:spTree>
    <p:extLst>
      <p:ext uri="{BB962C8B-B14F-4D97-AF65-F5344CB8AC3E}">
        <p14:creationId xmlns:p14="http://schemas.microsoft.com/office/powerpoint/2010/main" val="308831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73E5917-2329-4502-9C1C-7138653F317D"/>
          <p:cNvPicPr>
            <a:picLocks noChangeAspect="1" noChangeArrowheads="1"/>
          </p:cNvPicPr>
          <p:nvPr/>
        </p:nvPicPr>
        <p:blipFill rotWithShape="1">
          <a:blip r:embed="rId2">
            <a:extLst>
              <a:ext uri="{28A0092B-C50C-407E-A947-70E740481C1C}">
                <a14:useLocalDpi xmlns:a14="http://schemas.microsoft.com/office/drawing/2010/main" val="0"/>
              </a:ext>
            </a:extLst>
          </a:blip>
          <a:srcRect l="41383" t="38770" r="27458" b="47086"/>
          <a:stretch/>
        </p:blipFill>
        <p:spPr bwMode="auto">
          <a:xfrm>
            <a:off x="1472" y="1362074"/>
            <a:ext cx="12169918" cy="4143376"/>
          </a:xfrm>
          <a:prstGeom prst="rect">
            <a:avLst/>
          </a:prstGeom>
          <a:solidFill>
            <a:schemeClr val="tx1"/>
          </a:solidFill>
          <a:ln>
            <a:noFill/>
          </a:ln>
        </p:spPr>
      </p:pic>
      <p:sp>
        <p:nvSpPr>
          <p:cNvPr id="43" name="Rectangle 42"/>
          <p:cNvSpPr/>
          <p:nvPr/>
        </p:nvSpPr>
        <p:spPr>
          <a:xfrm>
            <a:off x="1" y="1362074"/>
            <a:ext cx="1417864" cy="414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0776856" y="1362074"/>
            <a:ext cx="1394533" cy="414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804557" y="2139043"/>
            <a:ext cx="6939643" cy="10940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1477736" y="2784021"/>
            <a:ext cx="9299121" cy="1853293"/>
          </a:xfrm>
          <a:custGeom>
            <a:avLst/>
            <a:gdLst>
              <a:gd name="connsiteX0" fmla="*/ 0 w 9299121"/>
              <a:gd name="connsiteY0" fmla="*/ 0 h 1853293"/>
              <a:gd name="connsiteX1" fmla="*/ 1706335 w 9299121"/>
              <a:gd name="connsiteY1" fmla="*/ 8165 h 1853293"/>
              <a:gd name="connsiteX2" fmla="*/ 2155371 w 9299121"/>
              <a:gd name="connsiteY2" fmla="*/ 473529 h 1853293"/>
              <a:gd name="connsiteX3" fmla="*/ 9282793 w 9299121"/>
              <a:gd name="connsiteY3" fmla="*/ 481693 h 1853293"/>
              <a:gd name="connsiteX4" fmla="*/ 9299121 w 9299121"/>
              <a:gd name="connsiteY4" fmla="*/ 1853293 h 1853293"/>
              <a:gd name="connsiteX5" fmla="*/ 8164 w 9299121"/>
              <a:gd name="connsiteY5" fmla="*/ 1820636 h 1853293"/>
              <a:gd name="connsiteX6" fmla="*/ 0 w 9299121"/>
              <a:gd name="connsiteY6" fmla="*/ 0 h 185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9121" h="1853293">
                <a:moveTo>
                  <a:pt x="0" y="0"/>
                </a:moveTo>
                <a:lnTo>
                  <a:pt x="1706335" y="8165"/>
                </a:lnTo>
                <a:lnTo>
                  <a:pt x="2155371" y="473529"/>
                </a:lnTo>
                <a:lnTo>
                  <a:pt x="9282793" y="481693"/>
                </a:lnTo>
                <a:lnTo>
                  <a:pt x="9299121" y="1853293"/>
                </a:lnTo>
                <a:lnTo>
                  <a:pt x="8164" y="1820636"/>
                </a:lnTo>
                <a:cubicBezTo>
                  <a:pt x="5443" y="1213757"/>
                  <a:pt x="2721" y="606879"/>
                  <a:pt x="0"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itle 13"/>
          <p:cNvSpPr txBox="1">
            <a:spLocks/>
          </p:cNvSpPr>
          <p:nvPr/>
        </p:nvSpPr>
        <p:spPr>
          <a:xfrm>
            <a:off x="838200" y="365125"/>
            <a:ext cx="10515600" cy="725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Status Quo: LV Return Currents</a:t>
            </a:r>
            <a:endParaRPr lang="en-GB" dirty="0"/>
          </a:p>
        </p:txBody>
      </p:sp>
      <p:cxnSp>
        <p:nvCxnSpPr>
          <p:cNvPr id="12" name="Straight Connector 11"/>
          <p:cNvCxnSpPr/>
          <p:nvPr/>
        </p:nvCxnSpPr>
        <p:spPr>
          <a:xfrm flipH="1" flipV="1">
            <a:off x="6719207" y="2710543"/>
            <a:ext cx="3920218" cy="8164"/>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595382" y="2672443"/>
            <a:ext cx="0" cy="685799"/>
          </a:xfrm>
          <a:prstGeom prst="line">
            <a:avLst/>
          </a:prstGeom>
          <a:ln w="6350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921884" y="2890157"/>
            <a:ext cx="66675" cy="342900"/>
            <a:chOff x="6181725" y="247650"/>
            <a:chExt cx="66675" cy="342900"/>
          </a:xfrm>
        </p:grpSpPr>
        <p:cxnSp>
          <p:nvCxnSpPr>
            <p:cNvPr id="36" name="Straight Connector 35"/>
            <p:cNvCxnSpPr/>
            <p:nvPr/>
          </p:nvCxnSpPr>
          <p:spPr>
            <a:xfrm>
              <a:off x="6181725"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48400"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p:nvPr/>
        </p:nvCxnSpPr>
        <p:spPr>
          <a:xfrm>
            <a:off x="1477736" y="3061607"/>
            <a:ext cx="1922689" cy="238125"/>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14350" y="3061607"/>
            <a:ext cx="0" cy="31391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4350" y="3061607"/>
            <a:ext cx="40753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514365" y="2718707"/>
            <a:ext cx="0" cy="34820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065347" y="3035855"/>
            <a:ext cx="575799" cy="369332"/>
          </a:xfrm>
          <a:prstGeom prst="rect">
            <a:avLst/>
          </a:prstGeom>
          <a:solidFill>
            <a:schemeClr val="bg1">
              <a:lumMod val="85000"/>
            </a:schemeClr>
          </a:solidFill>
        </p:spPr>
        <p:txBody>
          <a:bodyPr wrap="none" rtlCol="0">
            <a:spAutoFit/>
          </a:bodyPr>
          <a:lstStyle/>
          <a:p>
            <a:r>
              <a:rPr lang="en-GB" dirty="0" smtClean="0"/>
              <a:t>HCC</a:t>
            </a:r>
            <a:endParaRPr lang="en-GB" dirty="0"/>
          </a:p>
        </p:txBody>
      </p:sp>
      <p:cxnSp>
        <p:nvCxnSpPr>
          <p:cNvPr id="53" name="Straight Connector 52"/>
          <p:cNvCxnSpPr/>
          <p:nvPr/>
        </p:nvCxnSpPr>
        <p:spPr>
          <a:xfrm flipV="1">
            <a:off x="1933575" y="3358243"/>
            <a:ext cx="4400550" cy="1032782"/>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6858000" y="3358243"/>
            <a:ext cx="3467100" cy="1147082"/>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6791325" y="3358242"/>
            <a:ext cx="2514600" cy="1137558"/>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6719208" y="3358243"/>
            <a:ext cx="1662792" cy="1147082"/>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719208" y="3358242"/>
            <a:ext cx="729342" cy="1137558"/>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505575" y="3358243"/>
            <a:ext cx="89807" cy="1147082"/>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5" name="Straight Connector 1024"/>
          <p:cNvCxnSpPr/>
          <p:nvPr/>
        </p:nvCxnSpPr>
        <p:spPr>
          <a:xfrm flipV="1">
            <a:off x="2886075" y="3358242"/>
            <a:ext cx="3448050" cy="1137558"/>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8" name="Straight Connector 1027"/>
          <p:cNvCxnSpPr/>
          <p:nvPr/>
        </p:nvCxnSpPr>
        <p:spPr>
          <a:xfrm flipV="1">
            <a:off x="3804557" y="3358242"/>
            <a:ext cx="2529568" cy="1137558"/>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0" name="Straight Connector 1029"/>
          <p:cNvCxnSpPr/>
          <p:nvPr/>
        </p:nvCxnSpPr>
        <p:spPr>
          <a:xfrm flipV="1">
            <a:off x="4667250" y="3358243"/>
            <a:ext cx="1733550" cy="1147082"/>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2" name="Straight Connector 1031"/>
          <p:cNvCxnSpPr/>
          <p:nvPr/>
        </p:nvCxnSpPr>
        <p:spPr>
          <a:xfrm flipV="1">
            <a:off x="5610225" y="3358242"/>
            <a:ext cx="895350" cy="1137558"/>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36" name="Straight Connector 1035"/>
          <p:cNvCxnSpPr>
            <a:endCxn id="51" idx="2"/>
          </p:cNvCxnSpPr>
          <p:nvPr/>
        </p:nvCxnSpPr>
        <p:spPr>
          <a:xfrm flipH="1">
            <a:off x="2353247" y="3358242"/>
            <a:ext cx="4152328" cy="46945"/>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0" name="Straight Connector 1039"/>
          <p:cNvCxnSpPr/>
          <p:nvPr/>
        </p:nvCxnSpPr>
        <p:spPr>
          <a:xfrm>
            <a:off x="3400425" y="3301092"/>
            <a:ext cx="2933700" cy="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45" name="Straight Connector 1044"/>
          <p:cNvCxnSpPr/>
          <p:nvPr/>
        </p:nvCxnSpPr>
        <p:spPr>
          <a:xfrm>
            <a:off x="476250" y="6200775"/>
            <a:ext cx="110762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41" name="TextBox 1040"/>
          <p:cNvSpPr txBox="1"/>
          <p:nvPr/>
        </p:nvSpPr>
        <p:spPr>
          <a:xfrm>
            <a:off x="1772330" y="5851075"/>
            <a:ext cx="2227489" cy="646331"/>
          </a:xfrm>
          <a:prstGeom prst="rect">
            <a:avLst/>
          </a:prstGeom>
          <a:solidFill>
            <a:schemeClr val="accent6">
              <a:lumMod val="75000"/>
            </a:schemeClr>
          </a:solidFill>
        </p:spPr>
        <p:txBody>
          <a:bodyPr wrap="square" rtlCol="0">
            <a:spAutoFit/>
          </a:bodyPr>
          <a:lstStyle/>
          <a:p>
            <a:pPr algn="ctr"/>
            <a:r>
              <a:rPr lang="en-GB" dirty="0" smtClean="0"/>
              <a:t>EOS 0V </a:t>
            </a:r>
          </a:p>
          <a:p>
            <a:pPr algn="ctr"/>
            <a:r>
              <a:rPr lang="en-GB" dirty="0" smtClean="0"/>
              <a:t>STAR POINT</a:t>
            </a:r>
            <a:endParaRPr lang="en-GB" dirty="0"/>
          </a:p>
        </p:txBody>
      </p:sp>
      <p:sp>
        <p:nvSpPr>
          <p:cNvPr id="89" name="TextBox 88"/>
          <p:cNvSpPr txBox="1"/>
          <p:nvPr/>
        </p:nvSpPr>
        <p:spPr>
          <a:xfrm>
            <a:off x="6856640" y="2512666"/>
            <a:ext cx="769698" cy="369332"/>
          </a:xfrm>
          <a:prstGeom prst="rect">
            <a:avLst/>
          </a:prstGeom>
          <a:solidFill>
            <a:schemeClr val="bg1">
              <a:lumMod val="85000"/>
            </a:schemeClr>
          </a:solidFill>
        </p:spPr>
        <p:txBody>
          <a:bodyPr wrap="none" rtlCol="0">
            <a:spAutoFit/>
          </a:bodyPr>
          <a:lstStyle/>
          <a:p>
            <a:r>
              <a:rPr lang="en-GB" dirty="0" smtClean="0"/>
              <a:t>AMAC</a:t>
            </a:r>
            <a:endParaRPr lang="en-GB" dirty="0"/>
          </a:p>
        </p:txBody>
      </p:sp>
      <p:cxnSp>
        <p:nvCxnSpPr>
          <p:cNvPr id="1065" name="Straight Connector 1064"/>
          <p:cNvCxnSpPr/>
          <p:nvPr/>
        </p:nvCxnSpPr>
        <p:spPr>
          <a:xfrm flipH="1" flipV="1">
            <a:off x="10658475" y="2720068"/>
            <a:ext cx="8749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1010331" y="3056164"/>
            <a:ext cx="40753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679316" y="370118"/>
            <a:ext cx="2959143" cy="646331"/>
          </a:xfrm>
          <a:prstGeom prst="rect">
            <a:avLst/>
          </a:prstGeom>
          <a:noFill/>
        </p:spPr>
        <p:txBody>
          <a:bodyPr wrap="none" rtlCol="0">
            <a:spAutoFit/>
          </a:bodyPr>
          <a:lstStyle/>
          <a:p>
            <a:r>
              <a:rPr lang="en-GB" dirty="0" smtClean="0"/>
              <a:t>Dashed line: current on plane</a:t>
            </a:r>
          </a:p>
          <a:p>
            <a:r>
              <a:rPr lang="en-GB" dirty="0" smtClean="0"/>
              <a:t>Solid line: current in trace</a:t>
            </a:r>
            <a:endParaRPr lang="en-GB" dirty="0"/>
          </a:p>
        </p:txBody>
      </p:sp>
      <p:sp>
        <p:nvSpPr>
          <p:cNvPr id="3" name="5-Point Star 2"/>
          <p:cNvSpPr/>
          <p:nvPr/>
        </p:nvSpPr>
        <p:spPr>
          <a:xfrm>
            <a:off x="6400800" y="2506443"/>
            <a:ext cx="390525" cy="3918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8732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73E5917-2329-4502-9C1C-7138653F317D"/>
          <p:cNvPicPr>
            <a:picLocks noChangeAspect="1" noChangeArrowheads="1"/>
          </p:cNvPicPr>
          <p:nvPr/>
        </p:nvPicPr>
        <p:blipFill rotWithShape="1">
          <a:blip r:embed="rId2">
            <a:extLst>
              <a:ext uri="{28A0092B-C50C-407E-A947-70E740481C1C}">
                <a14:useLocalDpi xmlns:a14="http://schemas.microsoft.com/office/drawing/2010/main" val="0"/>
              </a:ext>
            </a:extLst>
          </a:blip>
          <a:srcRect l="41383" t="38770" r="27458" b="47086"/>
          <a:stretch/>
        </p:blipFill>
        <p:spPr bwMode="auto">
          <a:xfrm>
            <a:off x="1472" y="1362074"/>
            <a:ext cx="12169918" cy="4143376"/>
          </a:xfrm>
          <a:prstGeom prst="rect">
            <a:avLst/>
          </a:prstGeom>
          <a:solidFill>
            <a:schemeClr val="tx1"/>
          </a:solidFill>
          <a:ln>
            <a:noFill/>
          </a:ln>
        </p:spPr>
      </p:pic>
      <p:sp>
        <p:nvSpPr>
          <p:cNvPr id="43" name="Rectangle 42"/>
          <p:cNvSpPr/>
          <p:nvPr/>
        </p:nvSpPr>
        <p:spPr>
          <a:xfrm>
            <a:off x="1" y="1362074"/>
            <a:ext cx="1417864" cy="414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10776856" y="1362074"/>
            <a:ext cx="1394533" cy="414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p:nvSpPr>
        <p:spPr>
          <a:xfrm>
            <a:off x="3804557" y="2139043"/>
            <a:ext cx="6939643" cy="10940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1477736" y="2784021"/>
            <a:ext cx="9299121" cy="1853293"/>
          </a:xfrm>
          <a:custGeom>
            <a:avLst/>
            <a:gdLst>
              <a:gd name="connsiteX0" fmla="*/ 0 w 9299121"/>
              <a:gd name="connsiteY0" fmla="*/ 0 h 1853293"/>
              <a:gd name="connsiteX1" fmla="*/ 1706335 w 9299121"/>
              <a:gd name="connsiteY1" fmla="*/ 8165 h 1853293"/>
              <a:gd name="connsiteX2" fmla="*/ 2155371 w 9299121"/>
              <a:gd name="connsiteY2" fmla="*/ 473529 h 1853293"/>
              <a:gd name="connsiteX3" fmla="*/ 9282793 w 9299121"/>
              <a:gd name="connsiteY3" fmla="*/ 481693 h 1853293"/>
              <a:gd name="connsiteX4" fmla="*/ 9299121 w 9299121"/>
              <a:gd name="connsiteY4" fmla="*/ 1853293 h 1853293"/>
              <a:gd name="connsiteX5" fmla="*/ 8164 w 9299121"/>
              <a:gd name="connsiteY5" fmla="*/ 1820636 h 1853293"/>
              <a:gd name="connsiteX6" fmla="*/ 0 w 9299121"/>
              <a:gd name="connsiteY6" fmla="*/ 0 h 185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9121" h="1853293">
                <a:moveTo>
                  <a:pt x="0" y="0"/>
                </a:moveTo>
                <a:lnTo>
                  <a:pt x="1706335" y="8165"/>
                </a:lnTo>
                <a:lnTo>
                  <a:pt x="2155371" y="473529"/>
                </a:lnTo>
                <a:lnTo>
                  <a:pt x="9282793" y="481693"/>
                </a:lnTo>
                <a:lnTo>
                  <a:pt x="9299121" y="1853293"/>
                </a:lnTo>
                <a:lnTo>
                  <a:pt x="8164" y="1820636"/>
                </a:lnTo>
                <a:cubicBezTo>
                  <a:pt x="5443" y="1213757"/>
                  <a:pt x="2721" y="606879"/>
                  <a:pt x="0"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itle 13"/>
          <p:cNvSpPr txBox="1">
            <a:spLocks/>
          </p:cNvSpPr>
          <p:nvPr/>
        </p:nvSpPr>
        <p:spPr>
          <a:xfrm>
            <a:off x="838200" y="365125"/>
            <a:ext cx="10515600" cy="725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Status Quo: Sensor Bias Loop</a:t>
            </a:r>
            <a:endParaRPr lang="en-GB" dirty="0"/>
          </a:p>
        </p:txBody>
      </p:sp>
      <p:cxnSp>
        <p:nvCxnSpPr>
          <p:cNvPr id="18" name="Straight Connector 17"/>
          <p:cNvCxnSpPr/>
          <p:nvPr/>
        </p:nvCxnSpPr>
        <p:spPr>
          <a:xfrm>
            <a:off x="6595382" y="2672443"/>
            <a:ext cx="0" cy="685799"/>
          </a:xfrm>
          <a:prstGeom prst="line">
            <a:avLst/>
          </a:prstGeom>
          <a:ln w="6350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921884" y="2890157"/>
            <a:ext cx="66675" cy="342900"/>
            <a:chOff x="6181725" y="247650"/>
            <a:chExt cx="66675" cy="342900"/>
          </a:xfrm>
        </p:grpSpPr>
        <p:cxnSp>
          <p:nvCxnSpPr>
            <p:cNvPr id="36" name="Straight Connector 35"/>
            <p:cNvCxnSpPr/>
            <p:nvPr/>
          </p:nvCxnSpPr>
          <p:spPr>
            <a:xfrm>
              <a:off x="6181725"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48400"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a:off x="514350" y="3061607"/>
            <a:ext cx="0" cy="31391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14350" y="3061607"/>
            <a:ext cx="40753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514365" y="2718707"/>
            <a:ext cx="0" cy="34820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065347" y="3035855"/>
            <a:ext cx="575799" cy="369332"/>
          </a:xfrm>
          <a:prstGeom prst="rect">
            <a:avLst/>
          </a:prstGeom>
          <a:solidFill>
            <a:schemeClr val="bg1">
              <a:lumMod val="85000"/>
            </a:schemeClr>
          </a:solidFill>
        </p:spPr>
        <p:txBody>
          <a:bodyPr wrap="none" rtlCol="0">
            <a:spAutoFit/>
          </a:bodyPr>
          <a:lstStyle/>
          <a:p>
            <a:r>
              <a:rPr lang="en-GB" dirty="0" smtClean="0"/>
              <a:t>HCC</a:t>
            </a:r>
            <a:endParaRPr lang="en-GB" dirty="0"/>
          </a:p>
        </p:txBody>
      </p:sp>
      <p:cxnSp>
        <p:nvCxnSpPr>
          <p:cNvPr id="1045" name="Straight Connector 1044"/>
          <p:cNvCxnSpPr/>
          <p:nvPr/>
        </p:nvCxnSpPr>
        <p:spPr>
          <a:xfrm>
            <a:off x="476250" y="6200775"/>
            <a:ext cx="110762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41" name="TextBox 1040"/>
          <p:cNvSpPr txBox="1"/>
          <p:nvPr/>
        </p:nvSpPr>
        <p:spPr>
          <a:xfrm>
            <a:off x="1772330" y="5851075"/>
            <a:ext cx="2227489" cy="646331"/>
          </a:xfrm>
          <a:prstGeom prst="rect">
            <a:avLst/>
          </a:prstGeom>
          <a:solidFill>
            <a:schemeClr val="accent6">
              <a:lumMod val="75000"/>
            </a:schemeClr>
          </a:solidFill>
        </p:spPr>
        <p:txBody>
          <a:bodyPr wrap="square" rtlCol="0">
            <a:spAutoFit/>
          </a:bodyPr>
          <a:lstStyle/>
          <a:p>
            <a:pPr algn="ctr"/>
            <a:r>
              <a:rPr lang="en-GB" dirty="0" smtClean="0"/>
              <a:t>EOS 0V </a:t>
            </a:r>
          </a:p>
          <a:p>
            <a:pPr algn="ctr"/>
            <a:r>
              <a:rPr lang="en-GB" dirty="0" smtClean="0"/>
              <a:t>STAR POINT</a:t>
            </a:r>
            <a:endParaRPr lang="en-GB" dirty="0"/>
          </a:p>
        </p:txBody>
      </p:sp>
      <p:cxnSp>
        <p:nvCxnSpPr>
          <p:cNvPr id="3" name="Straight Connector 2"/>
          <p:cNvCxnSpPr/>
          <p:nvPr/>
        </p:nvCxnSpPr>
        <p:spPr>
          <a:xfrm>
            <a:off x="1581150" y="4476750"/>
            <a:ext cx="9077325" cy="95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59293" y="4301901"/>
            <a:ext cx="0" cy="18437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480006" y="4331839"/>
            <a:ext cx="0" cy="18437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rot="5400000">
            <a:off x="10446668" y="4127051"/>
            <a:ext cx="66675" cy="342900"/>
            <a:chOff x="6181725" y="247650"/>
            <a:chExt cx="66675" cy="342900"/>
          </a:xfrm>
        </p:grpSpPr>
        <p:cxnSp>
          <p:nvCxnSpPr>
            <p:cNvPr id="44" name="Straight Connector 43"/>
            <p:cNvCxnSpPr/>
            <p:nvPr/>
          </p:nvCxnSpPr>
          <p:spPr>
            <a:xfrm>
              <a:off x="6181725"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48400"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rot="5400000">
            <a:off x="1725955" y="4097113"/>
            <a:ext cx="66675" cy="342900"/>
            <a:chOff x="6181725" y="247650"/>
            <a:chExt cx="66675" cy="342900"/>
          </a:xfrm>
        </p:grpSpPr>
        <p:cxnSp>
          <p:nvCxnSpPr>
            <p:cNvPr id="35" name="Straight Connector 34"/>
            <p:cNvCxnSpPr/>
            <p:nvPr/>
          </p:nvCxnSpPr>
          <p:spPr>
            <a:xfrm>
              <a:off x="6181725"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48400"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1462444" y="4486275"/>
            <a:ext cx="133565" cy="477273"/>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10851" y="4475389"/>
            <a:ext cx="161244" cy="55177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4262026" y="3707069"/>
            <a:ext cx="1509837" cy="646331"/>
          </a:xfrm>
          <a:prstGeom prst="rect">
            <a:avLst/>
          </a:prstGeom>
          <a:noFill/>
        </p:spPr>
        <p:txBody>
          <a:bodyPr wrap="none" rtlCol="0">
            <a:spAutoFit/>
          </a:bodyPr>
          <a:lstStyle/>
          <a:p>
            <a:pPr algn="ctr"/>
            <a:r>
              <a:rPr lang="en-GB" dirty="0"/>
              <a:t>A</a:t>
            </a:r>
            <a:r>
              <a:rPr lang="en-GB" dirty="0" smtClean="0"/>
              <a:t>C PATH </a:t>
            </a:r>
          </a:p>
          <a:p>
            <a:pPr algn="ctr"/>
            <a:r>
              <a:rPr lang="en-GB" dirty="0" smtClean="0"/>
              <a:t>through plane</a:t>
            </a:r>
            <a:endParaRPr lang="en-GB" dirty="0"/>
          </a:p>
        </p:txBody>
      </p:sp>
      <p:cxnSp>
        <p:nvCxnSpPr>
          <p:cNvPr id="23" name="Straight Connector 22"/>
          <p:cNvCxnSpPr/>
          <p:nvPr/>
        </p:nvCxnSpPr>
        <p:spPr>
          <a:xfrm flipV="1">
            <a:off x="1759293" y="4102162"/>
            <a:ext cx="0" cy="1330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480006" y="4121212"/>
            <a:ext cx="0" cy="1330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6719207" y="2710543"/>
            <a:ext cx="3920218" cy="8164"/>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477736" y="3061607"/>
            <a:ext cx="1922689" cy="238125"/>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400425" y="3301092"/>
            <a:ext cx="2933700" cy="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10658475" y="2720068"/>
            <a:ext cx="8749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1010331" y="3056164"/>
            <a:ext cx="40753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759293" y="3358242"/>
            <a:ext cx="4836089" cy="76297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595382" y="3358242"/>
            <a:ext cx="3884624" cy="76297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9781709" y="2694641"/>
            <a:ext cx="342900" cy="210626"/>
            <a:chOff x="10137106" y="2730758"/>
            <a:chExt cx="342900" cy="210626"/>
          </a:xfrm>
        </p:grpSpPr>
        <p:grpSp>
          <p:nvGrpSpPr>
            <p:cNvPr id="72" name="Group 71"/>
            <p:cNvGrpSpPr/>
            <p:nvPr/>
          </p:nvGrpSpPr>
          <p:grpSpPr>
            <a:xfrm rot="5400000">
              <a:off x="10275218" y="2736597"/>
              <a:ext cx="66675" cy="342900"/>
              <a:chOff x="6181725" y="247650"/>
              <a:chExt cx="66675" cy="342900"/>
            </a:xfrm>
          </p:grpSpPr>
          <p:cxnSp>
            <p:nvCxnSpPr>
              <p:cNvPr id="73" name="Straight Connector 72"/>
              <p:cNvCxnSpPr/>
              <p:nvPr/>
            </p:nvCxnSpPr>
            <p:spPr>
              <a:xfrm>
                <a:off x="6181725"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248400"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74"/>
            <p:cNvCxnSpPr/>
            <p:nvPr/>
          </p:nvCxnSpPr>
          <p:spPr>
            <a:xfrm flipV="1">
              <a:off x="10308556" y="2730758"/>
              <a:ext cx="0" cy="1330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53"/>
          <p:cNvCxnSpPr/>
          <p:nvPr/>
        </p:nvCxnSpPr>
        <p:spPr>
          <a:xfrm>
            <a:off x="9953159" y="2905268"/>
            <a:ext cx="0" cy="15089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9953159" y="3056164"/>
            <a:ext cx="97201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0934700" y="3027589"/>
            <a:ext cx="0" cy="3490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0763250" y="3358242"/>
            <a:ext cx="190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7833475" y="2761173"/>
            <a:ext cx="1691682" cy="369332"/>
          </a:xfrm>
          <a:prstGeom prst="rect">
            <a:avLst/>
          </a:prstGeom>
          <a:noFill/>
        </p:spPr>
        <p:txBody>
          <a:bodyPr wrap="none" rtlCol="0">
            <a:spAutoFit/>
          </a:bodyPr>
          <a:lstStyle/>
          <a:p>
            <a:r>
              <a:rPr lang="en-GB" dirty="0" smtClean="0"/>
              <a:t>DC and AC PATH</a:t>
            </a:r>
            <a:endParaRPr lang="en-GB" dirty="0"/>
          </a:p>
        </p:txBody>
      </p:sp>
      <p:cxnSp>
        <p:nvCxnSpPr>
          <p:cNvPr id="89" name="Straight Connector 88"/>
          <p:cNvCxnSpPr/>
          <p:nvPr/>
        </p:nvCxnSpPr>
        <p:spPr>
          <a:xfrm>
            <a:off x="7355790" y="2628219"/>
            <a:ext cx="0" cy="184853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rot="16200000">
            <a:off x="6863146" y="3730109"/>
            <a:ext cx="976806" cy="369332"/>
          </a:xfrm>
          <a:prstGeom prst="rect">
            <a:avLst/>
          </a:prstGeom>
          <a:noFill/>
        </p:spPr>
        <p:txBody>
          <a:bodyPr wrap="none" rtlCol="0">
            <a:spAutoFit/>
          </a:bodyPr>
          <a:lstStyle/>
          <a:p>
            <a:r>
              <a:rPr lang="en-GB" dirty="0" smtClean="0"/>
              <a:t>DC PATH</a:t>
            </a:r>
            <a:endParaRPr lang="en-GB" dirty="0"/>
          </a:p>
        </p:txBody>
      </p:sp>
      <p:sp>
        <p:nvSpPr>
          <p:cNvPr id="49" name="TextBox 48"/>
          <p:cNvSpPr txBox="1"/>
          <p:nvPr/>
        </p:nvSpPr>
        <p:spPr>
          <a:xfrm>
            <a:off x="6856640" y="2512666"/>
            <a:ext cx="769698" cy="369332"/>
          </a:xfrm>
          <a:prstGeom prst="rect">
            <a:avLst/>
          </a:prstGeom>
          <a:solidFill>
            <a:schemeClr val="bg1">
              <a:lumMod val="85000"/>
            </a:schemeClr>
          </a:solidFill>
        </p:spPr>
        <p:txBody>
          <a:bodyPr wrap="none" rtlCol="0">
            <a:spAutoFit/>
          </a:bodyPr>
          <a:lstStyle/>
          <a:p>
            <a:r>
              <a:rPr lang="en-GB" dirty="0" smtClean="0"/>
              <a:t>AMAC</a:t>
            </a:r>
            <a:endParaRPr lang="en-GB" dirty="0"/>
          </a:p>
        </p:txBody>
      </p:sp>
      <p:sp>
        <p:nvSpPr>
          <p:cNvPr id="91" name="TextBox 90"/>
          <p:cNvSpPr txBox="1"/>
          <p:nvPr/>
        </p:nvSpPr>
        <p:spPr>
          <a:xfrm>
            <a:off x="151737" y="1354181"/>
            <a:ext cx="3215111"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GB" i="1" dirty="0" smtClean="0"/>
              <a:t>Any current flowing through </a:t>
            </a:r>
          </a:p>
          <a:p>
            <a:pPr algn="ctr"/>
            <a:r>
              <a:rPr lang="en-GB" i="1" dirty="0" smtClean="0"/>
              <a:t>ACGND may affect small signal </a:t>
            </a:r>
          </a:p>
          <a:p>
            <a:pPr algn="ctr"/>
            <a:r>
              <a:rPr lang="en-GB" i="1" dirty="0" smtClean="0"/>
              <a:t>loop for this half of hybrid</a:t>
            </a:r>
            <a:endParaRPr lang="en-GB" i="1" dirty="0"/>
          </a:p>
        </p:txBody>
      </p:sp>
      <p:cxnSp>
        <p:nvCxnSpPr>
          <p:cNvPr id="80" name="Straight Arrow Connector 79"/>
          <p:cNvCxnSpPr>
            <a:stCxn id="91" idx="2"/>
          </p:cNvCxnSpPr>
          <p:nvPr/>
        </p:nvCxnSpPr>
        <p:spPr>
          <a:xfrm flipH="1">
            <a:off x="1214098" y="2277511"/>
            <a:ext cx="545195" cy="790179"/>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5" name="TextBox 94"/>
          <p:cNvSpPr txBox="1"/>
          <p:nvPr/>
        </p:nvSpPr>
        <p:spPr>
          <a:xfrm>
            <a:off x="7121588" y="1087714"/>
            <a:ext cx="4126514"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GB" i="1" dirty="0" smtClean="0"/>
              <a:t>Through this shared impedance on the PB,</a:t>
            </a:r>
          </a:p>
          <a:p>
            <a:pPr algn="ctr"/>
            <a:r>
              <a:rPr lang="en-GB" i="1" dirty="0" smtClean="0"/>
              <a:t>DC-DC switching currents may affect </a:t>
            </a:r>
          </a:p>
          <a:p>
            <a:pPr algn="ctr"/>
            <a:r>
              <a:rPr lang="en-GB" i="1" dirty="0" smtClean="0"/>
              <a:t>small signal loop for entire hybrid</a:t>
            </a:r>
            <a:endParaRPr lang="en-GB" i="1" dirty="0"/>
          </a:p>
        </p:txBody>
      </p:sp>
      <p:cxnSp>
        <p:nvCxnSpPr>
          <p:cNvPr id="83" name="Straight Arrow Connector 82"/>
          <p:cNvCxnSpPr/>
          <p:nvPr/>
        </p:nvCxnSpPr>
        <p:spPr>
          <a:xfrm>
            <a:off x="7626338" y="2628219"/>
            <a:ext cx="2326821" cy="0"/>
          </a:xfrm>
          <a:prstGeom prst="straightConnector1">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85" name="Straight Arrow Connector 84"/>
          <p:cNvCxnSpPr>
            <a:stCxn id="95" idx="2"/>
          </p:cNvCxnSpPr>
          <p:nvPr/>
        </p:nvCxnSpPr>
        <p:spPr>
          <a:xfrm flipH="1">
            <a:off x="8988879" y="2011044"/>
            <a:ext cx="195966" cy="617175"/>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9" name="TextBox 58"/>
          <p:cNvSpPr txBox="1"/>
          <p:nvPr/>
        </p:nvSpPr>
        <p:spPr>
          <a:xfrm>
            <a:off x="8679316" y="370118"/>
            <a:ext cx="2959143" cy="646331"/>
          </a:xfrm>
          <a:prstGeom prst="rect">
            <a:avLst/>
          </a:prstGeom>
          <a:noFill/>
        </p:spPr>
        <p:txBody>
          <a:bodyPr wrap="none" rtlCol="0">
            <a:spAutoFit/>
          </a:bodyPr>
          <a:lstStyle/>
          <a:p>
            <a:r>
              <a:rPr lang="en-GB" dirty="0" smtClean="0"/>
              <a:t>Dashed line: current on plane</a:t>
            </a:r>
          </a:p>
          <a:p>
            <a:r>
              <a:rPr lang="en-GB" dirty="0" smtClean="0"/>
              <a:t>Solid line: current in trace</a:t>
            </a:r>
            <a:endParaRPr lang="en-GB" dirty="0"/>
          </a:p>
        </p:txBody>
      </p:sp>
      <p:sp>
        <p:nvSpPr>
          <p:cNvPr id="61" name="5-Point Star 60"/>
          <p:cNvSpPr/>
          <p:nvPr/>
        </p:nvSpPr>
        <p:spPr>
          <a:xfrm>
            <a:off x="6400800" y="2506443"/>
            <a:ext cx="390525" cy="3918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0871682" y="2104999"/>
            <a:ext cx="1021433" cy="523220"/>
          </a:xfrm>
          <a:prstGeom prst="rect">
            <a:avLst/>
          </a:prstGeom>
          <a:noFill/>
        </p:spPr>
        <p:txBody>
          <a:bodyPr wrap="none" rtlCol="0">
            <a:spAutoFit/>
          </a:bodyPr>
          <a:lstStyle/>
          <a:p>
            <a:pPr algn="ctr"/>
            <a:r>
              <a:rPr lang="en-GB" sz="1400" dirty="0" smtClean="0"/>
              <a:t>Backplane</a:t>
            </a:r>
          </a:p>
          <a:p>
            <a:pPr algn="ctr"/>
            <a:r>
              <a:rPr lang="en-GB" sz="1400" dirty="0" smtClean="0"/>
              <a:t>Connection</a:t>
            </a:r>
            <a:endParaRPr lang="en-GB" sz="1400" dirty="0"/>
          </a:p>
        </p:txBody>
      </p:sp>
      <p:cxnSp>
        <p:nvCxnSpPr>
          <p:cNvPr id="5" name="Straight Arrow Connector 4"/>
          <p:cNvCxnSpPr/>
          <p:nvPr/>
        </p:nvCxnSpPr>
        <p:spPr>
          <a:xfrm flipH="1">
            <a:off x="10933107" y="2628219"/>
            <a:ext cx="463787" cy="604838"/>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8794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73E5917-2329-4502-9C1C-7138653F317D"/>
          <p:cNvPicPr>
            <a:picLocks noChangeAspect="1" noChangeArrowheads="1"/>
          </p:cNvPicPr>
          <p:nvPr/>
        </p:nvPicPr>
        <p:blipFill rotWithShape="1">
          <a:blip r:embed="rId2">
            <a:extLst>
              <a:ext uri="{28A0092B-C50C-407E-A947-70E740481C1C}">
                <a14:useLocalDpi xmlns:a14="http://schemas.microsoft.com/office/drawing/2010/main" val="0"/>
              </a:ext>
            </a:extLst>
          </a:blip>
          <a:srcRect l="41383" t="38770" r="27458" b="47086"/>
          <a:stretch/>
        </p:blipFill>
        <p:spPr bwMode="auto">
          <a:xfrm>
            <a:off x="1472" y="1362074"/>
            <a:ext cx="12169918" cy="4143376"/>
          </a:xfrm>
          <a:prstGeom prst="rect">
            <a:avLst/>
          </a:prstGeom>
          <a:solidFill>
            <a:schemeClr val="tx1"/>
          </a:solidFill>
          <a:ln>
            <a:noFill/>
          </a:ln>
        </p:spPr>
      </p:pic>
      <p:sp>
        <p:nvSpPr>
          <p:cNvPr id="43" name="Rectangle 42"/>
          <p:cNvSpPr/>
          <p:nvPr/>
        </p:nvSpPr>
        <p:spPr>
          <a:xfrm>
            <a:off x="1" y="1362074"/>
            <a:ext cx="1417864" cy="414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ACGND</a:t>
            </a:r>
          </a:p>
          <a:p>
            <a:pPr algn="ctr"/>
            <a:r>
              <a:rPr lang="en-GB" dirty="0" smtClean="0"/>
              <a:t>“Island"</a:t>
            </a:r>
            <a:endParaRPr lang="en-GB" dirty="0"/>
          </a:p>
        </p:txBody>
      </p:sp>
      <p:sp>
        <p:nvSpPr>
          <p:cNvPr id="39" name="Rectangle 38"/>
          <p:cNvSpPr/>
          <p:nvPr/>
        </p:nvSpPr>
        <p:spPr>
          <a:xfrm>
            <a:off x="10776856" y="1362074"/>
            <a:ext cx="1394533" cy="414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3804557" y="2139043"/>
            <a:ext cx="6939643" cy="10940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28"/>
          <p:cNvSpPr/>
          <p:nvPr/>
        </p:nvSpPr>
        <p:spPr>
          <a:xfrm>
            <a:off x="1477736" y="2784021"/>
            <a:ext cx="9299121" cy="1853293"/>
          </a:xfrm>
          <a:custGeom>
            <a:avLst/>
            <a:gdLst>
              <a:gd name="connsiteX0" fmla="*/ 0 w 9299121"/>
              <a:gd name="connsiteY0" fmla="*/ 0 h 1853293"/>
              <a:gd name="connsiteX1" fmla="*/ 1706335 w 9299121"/>
              <a:gd name="connsiteY1" fmla="*/ 8165 h 1853293"/>
              <a:gd name="connsiteX2" fmla="*/ 2155371 w 9299121"/>
              <a:gd name="connsiteY2" fmla="*/ 473529 h 1853293"/>
              <a:gd name="connsiteX3" fmla="*/ 9282793 w 9299121"/>
              <a:gd name="connsiteY3" fmla="*/ 481693 h 1853293"/>
              <a:gd name="connsiteX4" fmla="*/ 9299121 w 9299121"/>
              <a:gd name="connsiteY4" fmla="*/ 1853293 h 1853293"/>
              <a:gd name="connsiteX5" fmla="*/ 8164 w 9299121"/>
              <a:gd name="connsiteY5" fmla="*/ 1820636 h 1853293"/>
              <a:gd name="connsiteX6" fmla="*/ 0 w 9299121"/>
              <a:gd name="connsiteY6" fmla="*/ 0 h 1853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99121" h="1853293">
                <a:moveTo>
                  <a:pt x="0" y="0"/>
                </a:moveTo>
                <a:lnTo>
                  <a:pt x="1706335" y="8165"/>
                </a:lnTo>
                <a:lnTo>
                  <a:pt x="2155371" y="473529"/>
                </a:lnTo>
                <a:lnTo>
                  <a:pt x="9282793" y="481693"/>
                </a:lnTo>
                <a:lnTo>
                  <a:pt x="9299121" y="1853293"/>
                </a:lnTo>
                <a:lnTo>
                  <a:pt x="8164" y="1820636"/>
                </a:lnTo>
                <a:cubicBezTo>
                  <a:pt x="5443" y="1213757"/>
                  <a:pt x="2721" y="606879"/>
                  <a:pt x="0"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itle 13"/>
          <p:cNvSpPr txBox="1">
            <a:spLocks/>
          </p:cNvSpPr>
          <p:nvPr/>
        </p:nvSpPr>
        <p:spPr>
          <a:xfrm>
            <a:off x="838200" y="365125"/>
            <a:ext cx="10515600" cy="725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Ideal: Separation of currents</a:t>
            </a:r>
            <a:endParaRPr lang="en-GB" dirty="0"/>
          </a:p>
        </p:txBody>
      </p:sp>
      <p:cxnSp>
        <p:nvCxnSpPr>
          <p:cNvPr id="46" name="Straight Connector 45"/>
          <p:cNvCxnSpPr/>
          <p:nvPr/>
        </p:nvCxnSpPr>
        <p:spPr>
          <a:xfrm>
            <a:off x="514350" y="2805792"/>
            <a:ext cx="0" cy="3394983"/>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1514365" y="2718707"/>
            <a:ext cx="0" cy="34820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p:cNvCxnSpPr/>
          <p:nvPr/>
        </p:nvCxnSpPr>
        <p:spPr>
          <a:xfrm>
            <a:off x="476250" y="6200775"/>
            <a:ext cx="110762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041" name="TextBox 1040"/>
          <p:cNvSpPr txBox="1"/>
          <p:nvPr/>
        </p:nvSpPr>
        <p:spPr>
          <a:xfrm>
            <a:off x="1772330" y="5851075"/>
            <a:ext cx="2227489" cy="646331"/>
          </a:xfrm>
          <a:prstGeom prst="rect">
            <a:avLst/>
          </a:prstGeom>
          <a:solidFill>
            <a:schemeClr val="accent6">
              <a:lumMod val="75000"/>
            </a:schemeClr>
          </a:solidFill>
        </p:spPr>
        <p:txBody>
          <a:bodyPr wrap="square" rtlCol="0">
            <a:spAutoFit/>
          </a:bodyPr>
          <a:lstStyle/>
          <a:p>
            <a:pPr algn="ctr"/>
            <a:r>
              <a:rPr lang="en-GB" dirty="0" smtClean="0"/>
              <a:t>EOS 0V </a:t>
            </a:r>
          </a:p>
          <a:p>
            <a:pPr algn="ctr"/>
            <a:r>
              <a:rPr lang="en-GB" dirty="0" smtClean="0"/>
              <a:t>STAR POINT</a:t>
            </a:r>
            <a:endParaRPr lang="en-GB" dirty="0"/>
          </a:p>
        </p:txBody>
      </p:sp>
      <p:cxnSp>
        <p:nvCxnSpPr>
          <p:cNvPr id="3" name="Straight Connector 2"/>
          <p:cNvCxnSpPr/>
          <p:nvPr/>
        </p:nvCxnSpPr>
        <p:spPr>
          <a:xfrm>
            <a:off x="1581150" y="4476750"/>
            <a:ext cx="9077325" cy="952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59293" y="4301901"/>
            <a:ext cx="0" cy="18437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10480006" y="4331839"/>
            <a:ext cx="0" cy="18437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rot="5400000">
            <a:off x="10446668" y="4127051"/>
            <a:ext cx="66675" cy="342900"/>
            <a:chOff x="6181725" y="247650"/>
            <a:chExt cx="66675" cy="342900"/>
          </a:xfrm>
        </p:grpSpPr>
        <p:cxnSp>
          <p:nvCxnSpPr>
            <p:cNvPr id="44" name="Straight Connector 43"/>
            <p:cNvCxnSpPr/>
            <p:nvPr/>
          </p:nvCxnSpPr>
          <p:spPr>
            <a:xfrm>
              <a:off x="6181725"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248400"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rot="5400000">
            <a:off x="1725955" y="4097113"/>
            <a:ext cx="66675" cy="342900"/>
            <a:chOff x="6181725" y="247650"/>
            <a:chExt cx="66675" cy="342900"/>
          </a:xfrm>
        </p:grpSpPr>
        <p:cxnSp>
          <p:nvCxnSpPr>
            <p:cNvPr id="35" name="Straight Connector 34"/>
            <p:cNvCxnSpPr/>
            <p:nvPr/>
          </p:nvCxnSpPr>
          <p:spPr>
            <a:xfrm>
              <a:off x="6181725"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48400"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1462444" y="4486275"/>
            <a:ext cx="133565" cy="477273"/>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0610851" y="4475389"/>
            <a:ext cx="161244" cy="55177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482315" y="4041330"/>
            <a:ext cx="2343591" cy="369332"/>
          </a:xfrm>
          <a:prstGeom prst="rect">
            <a:avLst/>
          </a:prstGeom>
          <a:noFill/>
        </p:spPr>
        <p:txBody>
          <a:bodyPr wrap="none" rtlCol="0">
            <a:spAutoFit/>
          </a:bodyPr>
          <a:lstStyle/>
          <a:p>
            <a:pPr algn="ctr"/>
            <a:r>
              <a:rPr lang="en-GB" dirty="0"/>
              <a:t>A</a:t>
            </a:r>
            <a:r>
              <a:rPr lang="en-GB" dirty="0" smtClean="0"/>
              <a:t>C PATH through plane</a:t>
            </a:r>
            <a:endParaRPr lang="en-GB" dirty="0"/>
          </a:p>
        </p:txBody>
      </p:sp>
      <p:cxnSp>
        <p:nvCxnSpPr>
          <p:cNvPr id="23" name="Straight Connector 22"/>
          <p:cNvCxnSpPr/>
          <p:nvPr/>
        </p:nvCxnSpPr>
        <p:spPr>
          <a:xfrm flipV="1">
            <a:off x="1759293" y="4102162"/>
            <a:ext cx="0" cy="1330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480006" y="4121212"/>
            <a:ext cx="0" cy="133064"/>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6719207" y="2710543"/>
            <a:ext cx="3920218" cy="8164"/>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10658475" y="2720068"/>
            <a:ext cx="8749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759293" y="3838575"/>
            <a:ext cx="4836089" cy="282638"/>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6595382" y="3838575"/>
            <a:ext cx="3884624" cy="282637"/>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rot="16200000">
            <a:off x="8563904" y="1858392"/>
            <a:ext cx="342900" cy="2398277"/>
            <a:chOff x="10137106" y="543107"/>
            <a:chExt cx="342900" cy="2398277"/>
          </a:xfrm>
        </p:grpSpPr>
        <p:grpSp>
          <p:nvGrpSpPr>
            <p:cNvPr id="72" name="Group 71"/>
            <p:cNvGrpSpPr/>
            <p:nvPr/>
          </p:nvGrpSpPr>
          <p:grpSpPr>
            <a:xfrm rot="5400000">
              <a:off x="10275218" y="2736597"/>
              <a:ext cx="66675" cy="342900"/>
              <a:chOff x="6181725" y="247650"/>
              <a:chExt cx="66675" cy="342900"/>
            </a:xfrm>
          </p:grpSpPr>
          <p:cxnSp>
            <p:nvCxnSpPr>
              <p:cNvPr id="73" name="Straight Connector 72"/>
              <p:cNvCxnSpPr/>
              <p:nvPr/>
            </p:nvCxnSpPr>
            <p:spPr>
              <a:xfrm>
                <a:off x="6181725"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248400"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5" name="Straight Connector 74"/>
            <p:cNvCxnSpPr/>
            <p:nvPr/>
          </p:nvCxnSpPr>
          <p:spPr>
            <a:xfrm rot="5400000" flipH="1" flipV="1">
              <a:off x="9148882" y="1702782"/>
              <a:ext cx="2320715" cy="1366"/>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9953159" y="3056164"/>
            <a:ext cx="97201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0934700" y="3027589"/>
            <a:ext cx="0" cy="34902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0763250" y="3358242"/>
            <a:ext cx="1905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8186953" y="2873984"/>
            <a:ext cx="965521" cy="369332"/>
          </a:xfrm>
          <a:prstGeom prst="rect">
            <a:avLst/>
          </a:prstGeom>
          <a:noFill/>
        </p:spPr>
        <p:txBody>
          <a:bodyPr wrap="none" rtlCol="0">
            <a:spAutoFit/>
          </a:bodyPr>
          <a:lstStyle/>
          <a:p>
            <a:r>
              <a:rPr lang="en-GB" dirty="0" smtClean="0"/>
              <a:t>AC PATH</a:t>
            </a:r>
            <a:endParaRPr lang="en-GB" dirty="0"/>
          </a:p>
        </p:txBody>
      </p:sp>
      <p:cxnSp>
        <p:nvCxnSpPr>
          <p:cNvPr id="53" name="Straight Connector 52"/>
          <p:cNvCxnSpPr/>
          <p:nvPr/>
        </p:nvCxnSpPr>
        <p:spPr>
          <a:xfrm flipV="1">
            <a:off x="1477736" y="3616779"/>
            <a:ext cx="587611" cy="1360"/>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595382" y="2672443"/>
            <a:ext cx="0" cy="1499507"/>
          </a:xfrm>
          <a:prstGeom prst="line">
            <a:avLst/>
          </a:prstGeom>
          <a:ln w="635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355790" y="2628219"/>
            <a:ext cx="0" cy="184853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6200000">
            <a:off x="6863146" y="3730109"/>
            <a:ext cx="976806" cy="369332"/>
          </a:xfrm>
          <a:prstGeom prst="rect">
            <a:avLst/>
          </a:prstGeom>
          <a:noFill/>
        </p:spPr>
        <p:txBody>
          <a:bodyPr wrap="none" rtlCol="0">
            <a:spAutoFit/>
          </a:bodyPr>
          <a:lstStyle/>
          <a:p>
            <a:r>
              <a:rPr lang="en-GB" dirty="0" smtClean="0"/>
              <a:t>DC PATH</a:t>
            </a:r>
            <a:endParaRPr lang="en-GB" dirty="0"/>
          </a:p>
        </p:txBody>
      </p:sp>
      <p:cxnSp>
        <p:nvCxnSpPr>
          <p:cNvPr id="11" name="Straight Connector 10"/>
          <p:cNvCxnSpPr/>
          <p:nvPr/>
        </p:nvCxnSpPr>
        <p:spPr>
          <a:xfrm flipV="1">
            <a:off x="7544698" y="2805792"/>
            <a:ext cx="0" cy="26796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856640" y="2512666"/>
            <a:ext cx="769698" cy="369332"/>
          </a:xfrm>
          <a:prstGeom prst="rect">
            <a:avLst/>
          </a:prstGeom>
          <a:solidFill>
            <a:schemeClr val="bg1">
              <a:lumMod val="85000"/>
            </a:schemeClr>
          </a:solidFill>
        </p:spPr>
        <p:txBody>
          <a:bodyPr wrap="none" rtlCol="0">
            <a:spAutoFit/>
          </a:bodyPr>
          <a:lstStyle/>
          <a:p>
            <a:r>
              <a:rPr lang="en-GB" dirty="0" smtClean="0"/>
              <a:t>AMAC</a:t>
            </a:r>
            <a:endParaRPr lang="en-GB" dirty="0"/>
          </a:p>
        </p:txBody>
      </p:sp>
      <p:sp>
        <p:nvSpPr>
          <p:cNvPr id="62" name="TextBox 61"/>
          <p:cNvSpPr txBox="1"/>
          <p:nvPr/>
        </p:nvSpPr>
        <p:spPr>
          <a:xfrm>
            <a:off x="8213812" y="2244432"/>
            <a:ext cx="976806" cy="369332"/>
          </a:xfrm>
          <a:prstGeom prst="rect">
            <a:avLst/>
          </a:prstGeom>
          <a:noFill/>
        </p:spPr>
        <p:txBody>
          <a:bodyPr wrap="none" rtlCol="0">
            <a:spAutoFit/>
          </a:bodyPr>
          <a:lstStyle/>
          <a:p>
            <a:r>
              <a:rPr lang="en-GB" dirty="0"/>
              <a:t>D</a:t>
            </a:r>
            <a:r>
              <a:rPr lang="en-GB" dirty="0" smtClean="0"/>
              <a:t>C PATH</a:t>
            </a:r>
            <a:endParaRPr lang="en-GB" dirty="0"/>
          </a:p>
        </p:txBody>
      </p:sp>
      <p:sp>
        <p:nvSpPr>
          <p:cNvPr id="70" name="TextBox 69"/>
          <p:cNvSpPr txBox="1"/>
          <p:nvPr/>
        </p:nvSpPr>
        <p:spPr>
          <a:xfrm>
            <a:off x="-18504" y="1319926"/>
            <a:ext cx="3657091"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GB" i="1" dirty="0"/>
              <a:t>Take low side of </a:t>
            </a:r>
            <a:r>
              <a:rPr lang="en-GB" i="1" dirty="0" smtClean="0"/>
              <a:t>ACGND caps back to </a:t>
            </a:r>
          </a:p>
          <a:p>
            <a:pPr algn="ctr"/>
            <a:r>
              <a:rPr lang="en-GB" i="1" dirty="0" smtClean="0"/>
              <a:t>“</a:t>
            </a:r>
            <a:r>
              <a:rPr lang="en-GB" i="1" dirty="0"/>
              <a:t>star” point on </a:t>
            </a:r>
            <a:r>
              <a:rPr lang="en-GB" i="1" dirty="0" smtClean="0"/>
              <a:t>dedicated </a:t>
            </a:r>
            <a:r>
              <a:rPr lang="en-GB" i="1" dirty="0"/>
              <a:t>trace</a:t>
            </a:r>
          </a:p>
          <a:p>
            <a:pPr algn="ctr"/>
            <a:r>
              <a:rPr lang="en-GB" i="1" dirty="0"/>
              <a:t>to keep ACGND </a:t>
            </a:r>
            <a:r>
              <a:rPr lang="en-GB" i="1" dirty="0" smtClean="0"/>
              <a:t>currents </a:t>
            </a:r>
          </a:p>
          <a:p>
            <a:pPr algn="ctr"/>
            <a:r>
              <a:rPr lang="en-GB" i="1" dirty="0" smtClean="0"/>
              <a:t>out of small signal loop</a:t>
            </a:r>
            <a:endParaRPr lang="en-GB" i="1" dirty="0"/>
          </a:p>
        </p:txBody>
      </p:sp>
      <p:cxnSp>
        <p:nvCxnSpPr>
          <p:cNvPr id="76" name="Straight Arrow Connector 75"/>
          <p:cNvCxnSpPr/>
          <p:nvPr/>
        </p:nvCxnSpPr>
        <p:spPr>
          <a:xfrm>
            <a:off x="1821997" y="2554116"/>
            <a:ext cx="444953" cy="251676"/>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7" name="TextBox 76"/>
          <p:cNvSpPr txBox="1"/>
          <p:nvPr/>
        </p:nvSpPr>
        <p:spPr>
          <a:xfrm>
            <a:off x="7964024" y="1096377"/>
            <a:ext cx="3417154"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GB" i="1" dirty="0"/>
              <a:t>Take low side of HV Bypass back to</a:t>
            </a:r>
          </a:p>
          <a:p>
            <a:pPr algn="ctr"/>
            <a:r>
              <a:rPr lang="en-GB" i="1" dirty="0"/>
              <a:t>“star” point on dedicated trace</a:t>
            </a:r>
          </a:p>
          <a:p>
            <a:pPr algn="ctr"/>
            <a:r>
              <a:rPr lang="en-GB" i="1" dirty="0"/>
              <a:t>to keep DC-DC </a:t>
            </a:r>
            <a:r>
              <a:rPr lang="en-GB" i="1" dirty="0" smtClean="0"/>
              <a:t>switching currents</a:t>
            </a:r>
          </a:p>
          <a:p>
            <a:pPr algn="ctr"/>
            <a:r>
              <a:rPr lang="en-GB" i="1" dirty="0" smtClean="0"/>
              <a:t>out of the small signal loop</a:t>
            </a:r>
            <a:endParaRPr lang="en-GB" i="1" dirty="0"/>
          </a:p>
        </p:txBody>
      </p:sp>
      <p:cxnSp>
        <p:nvCxnSpPr>
          <p:cNvPr id="16" name="Straight Arrow Connector 15"/>
          <p:cNvCxnSpPr>
            <a:stCxn id="77" idx="2"/>
          </p:cNvCxnSpPr>
          <p:nvPr/>
        </p:nvCxnSpPr>
        <p:spPr>
          <a:xfrm flipH="1">
            <a:off x="9522558" y="2296706"/>
            <a:ext cx="150043" cy="749199"/>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Connector 60"/>
          <p:cNvCxnSpPr/>
          <p:nvPr/>
        </p:nvCxnSpPr>
        <p:spPr>
          <a:xfrm flipV="1">
            <a:off x="2029968" y="2805792"/>
            <a:ext cx="0" cy="802823"/>
          </a:xfrm>
          <a:prstGeom prst="line">
            <a:avLst/>
          </a:prstGeom>
          <a:ln w="762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3633107" y="3294290"/>
            <a:ext cx="2864755" cy="1360"/>
          </a:xfrm>
          <a:prstGeom prst="line">
            <a:avLst/>
          </a:prstGeom>
          <a:ln w="762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002969" y="2680615"/>
            <a:ext cx="66675" cy="342900"/>
            <a:chOff x="6181725" y="247650"/>
            <a:chExt cx="66675" cy="342900"/>
          </a:xfrm>
        </p:grpSpPr>
        <p:cxnSp>
          <p:nvCxnSpPr>
            <p:cNvPr id="36" name="Straight Connector 35"/>
            <p:cNvCxnSpPr/>
            <p:nvPr/>
          </p:nvCxnSpPr>
          <p:spPr>
            <a:xfrm>
              <a:off x="6181725"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248400"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a:off x="514350" y="2852065"/>
            <a:ext cx="147909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081891" y="2849336"/>
            <a:ext cx="11117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193596" y="2849336"/>
            <a:ext cx="458561" cy="43678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065347" y="3035855"/>
            <a:ext cx="575799" cy="369332"/>
          </a:xfrm>
          <a:prstGeom prst="rect">
            <a:avLst/>
          </a:prstGeom>
          <a:solidFill>
            <a:schemeClr val="bg1">
              <a:lumMod val="85000"/>
            </a:schemeClr>
          </a:solidFill>
        </p:spPr>
        <p:txBody>
          <a:bodyPr wrap="none" rtlCol="0">
            <a:spAutoFit/>
          </a:bodyPr>
          <a:lstStyle/>
          <a:p>
            <a:r>
              <a:rPr lang="en-GB" dirty="0" smtClean="0"/>
              <a:t>HCC</a:t>
            </a:r>
            <a:endParaRPr lang="en-GB" dirty="0"/>
          </a:p>
        </p:txBody>
      </p:sp>
      <p:sp>
        <p:nvSpPr>
          <p:cNvPr id="86" name="TextBox 85"/>
          <p:cNvSpPr txBox="1"/>
          <p:nvPr/>
        </p:nvSpPr>
        <p:spPr>
          <a:xfrm rot="16200000">
            <a:off x="1361279" y="2963115"/>
            <a:ext cx="682046" cy="461665"/>
          </a:xfrm>
          <a:prstGeom prst="rect">
            <a:avLst/>
          </a:prstGeom>
          <a:noFill/>
        </p:spPr>
        <p:txBody>
          <a:bodyPr wrap="none" rtlCol="0">
            <a:spAutoFit/>
          </a:bodyPr>
          <a:lstStyle/>
          <a:p>
            <a:r>
              <a:rPr lang="en-GB" sz="1200" dirty="0" smtClean="0"/>
              <a:t>AC GND</a:t>
            </a:r>
          </a:p>
          <a:p>
            <a:r>
              <a:rPr lang="en-GB" sz="1200" dirty="0" smtClean="0"/>
              <a:t>“Island”</a:t>
            </a:r>
            <a:endParaRPr lang="en-GB" sz="1200" dirty="0"/>
          </a:p>
        </p:txBody>
      </p:sp>
      <p:sp>
        <p:nvSpPr>
          <p:cNvPr id="92" name="TextBox 91"/>
          <p:cNvSpPr txBox="1"/>
          <p:nvPr/>
        </p:nvSpPr>
        <p:spPr>
          <a:xfrm>
            <a:off x="8679316" y="370118"/>
            <a:ext cx="2959143" cy="646331"/>
          </a:xfrm>
          <a:prstGeom prst="rect">
            <a:avLst/>
          </a:prstGeom>
          <a:noFill/>
        </p:spPr>
        <p:txBody>
          <a:bodyPr wrap="none" rtlCol="0">
            <a:spAutoFit/>
          </a:bodyPr>
          <a:lstStyle/>
          <a:p>
            <a:r>
              <a:rPr lang="en-GB" dirty="0" smtClean="0"/>
              <a:t>Dashed line: current on plane</a:t>
            </a:r>
          </a:p>
          <a:p>
            <a:r>
              <a:rPr lang="en-GB" dirty="0" smtClean="0"/>
              <a:t>Solid line: current in trace</a:t>
            </a:r>
            <a:endParaRPr lang="en-GB" dirty="0"/>
          </a:p>
        </p:txBody>
      </p:sp>
      <p:sp>
        <p:nvSpPr>
          <p:cNvPr id="2" name="TextBox 1"/>
          <p:cNvSpPr txBox="1"/>
          <p:nvPr/>
        </p:nvSpPr>
        <p:spPr>
          <a:xfrm>
            <a:off x="3908848" y="1305398"/>
            <a:ext cx="3889206" cy="923330"/>
          </a:xfrm>
          <a:prstGeom prst="rect">
            <a:avLst/>
          </a:prstGeom>
          <a:noFill/>
        </p:spPr>
        <p:txBody>
          <a:bodyPr wrap="none" rtlCol="0">
            <a:spAutoFit/>
          </a:bodyPr>
          <a:lstStyle/>
          <a:p>
            <a:pPr algn="ctr"/>
            <a:r>
              <a:rPr lang="en-GB" dirty="0" smtClean="0"/>
              <a:t>Original Liverpool PB routed HV bypass </a:t>
            </a:r>
          </a:p>
          <a:p>
            <a:pPr algn="ctr"/>
            <a:r>
              <a:rPr lang="en-GB" dirty="0" smtClean="0"/>
              <a:t>back to “star” point via dedicated </a:t>
            </a:r>
          </a:p>
          <a:p>
            <a:pPr algn="ctr"/>
            <a:r>
              <a:rPr lang="en-GB" dirty="0" smtClean="0"/>
              <a:t>trace: low risk modification</a:t>
            </a:r>
            <a:endParaRPr lang="en-GB" dirty="0"/>
          </a:p>
        </p:txBody>
      </p:sp>
      <p:sp>
        <p:nvSpPr>
          <p:cNvPr id="4" name="TextBox 3"/>
          <p:cNvSpPr txBox="1"/>
          <p:nvPr/>
        </p:nvSpPr>
        <p:spPr>
          <a:xfrm>
            <a:off x="660575" y="3532427"/>
            <a:ext cx="611065" cy="6001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GB" sz="1100" dirty="0" smtClean="0"/>
              <a:t>not in</a:t>
            </a:r>
          </a:p>
          <a:p>
            <a:pPr algn="ctr"/>
            <a:r>
              <a:rPr lang="en-GB" sz="1100" dirty="0" smtClean="0"/>
              <a:t>bottom</a:t>
            </a:r>
          </a:p>
          <a:p>
            <a:pPr algn="ctr"/>
            <a:r>
              <a:rPr lang="en-GB" sz="1100" dirty="0" smtClean="0"/>
              <a:t>layer</a:t>
            </a:r>
            <a:endParaRPr lang="en-GB" sz="1100" dirty="0"/>
          </a:p>
        </p:txBody>
      </p:sp>
      <p:cxnSp>
        <p:nvCxnSpPr>
          <p:cNvPr id="7" name="Straight Arrow Connector 6"/>
          <p:cNvCxnSpPr>
            <a:endCxn id="86" idx="0"/>
          </p:cNvCxnSpPr>
          <p:nvPr/>
        </p:nvCxnSpPr>
        <p:spPr>
          <a:xfrm flipV="1">
            <a:off x="988224" y="3193948"/>
            <a:ext cx="483246" cy="341023"/>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5" name="5-Point Star 64"/>
          <p:cNvSpPr/>
          <p:nvPr/>
        </p:nvSpPr>
        <p:spPr>
          <a:xfrm>
            <a:off x="6400800" y="2506443"/>
            <a:ext cx="390525" cy="39187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9069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Modification of PB </a:t>
            </a:r>
            <a:r>
              <a:rPr lang="en-GB" dirty="0" smtClean="0"/>
              <a:t>design?</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Ideal (Ashley)</a:t>
            </a:r>
          </a:p>
          <a:p>
            <a:pPr lvl="1"/>
            <a:r>
              <a:rPr lang="en-GB" dirty="0" smtClean="0"/>
              <a:t>bottom layer: full coverage shield layer, single point tie to star point</a:t>
            </a:r>
          </a:p>
          <a:p>
            <a:pPr lvl="1"/>
            <a:r>
              <a:rPr lang="en-GB" dirty="0"/>
              <a:t>other layers: current carrying LVRET plane(s) at least equivalent to one full coverage layer</a:t>
            </a:r>
          </a:p>
          <a:p>
            <a:pPr lvl="1"/>
            <a:r>
              <a:rPr lang="en-GB" dirty="0" smtClean="0"/>
              <a:t>somewhere else: trace to take HV bypass back to STAR point</a:t>
            </a:r>
          </a:p>
          <a:p>
            <a:pPr lvl="2"/>
            <a:r>
              <a:rPr lang="en-GB" dirty="0" smtClean="0"/>
              <a:t>difficult (routing congestion)</a:t>
            </a:r>
          </a:p>
          <a:p>
            <a:r>
              <a:rPr lang="en-GB" dirty="0" smtClean="0"/>
              <a:t>Compromise (Peter)</a:t>
            </a:r>
          </a:p>
          <a:p>
            <a:pPr lvl="1"/>
            <a:r>
              <a:rPr lang="en-GB" dirty="0"/>
              <a:t>bottom layer: full coverage shield layer, </a:t>
            </a:r>
            <a:r>
              <a:rPr lang="en-GB" dirty="0" smtClean="0"/>
              <a:t>tied </a:t>
            </a:r>
            <a:r>
              <a:rPr lang="en-GB" dirty="0"/>
              <a:t>to star </a:t>
            </a:r>
            <a:r>
              <a:rPr lang="en-GB" dirty="0" smtClean="0"/>
              <a:t>point and to HV bypass but nothing else</a:t>
            </a:r>
            <a:endParaRPr lang="en-GB" dirty="0"/>
          </a:p>
          <a:p>
            <a:pPr lvl="1"/>
            <a:r>
              <a:rPr lang="en-GB" dirty="0" smtClean="0"/>
              <a:t>other layers: current </a:t>
            </a:r>
            <a:r>
              <a:rPr lang="en-GB" dirty="0"/>
              <a:t>carrying LVRET </a:t>
            </a:r>
            <a:r>
              <a:rPr lang="en-GB" dirty="0" smtClean="0"/>
              <a:t>plane(s) at least equivalent to one full coverage layer</a:t>
            </a:r>
            <a:endParaRPr lang="en-GB" dirty="0"/>
          </a:p>
          <a:p>
            <a:pPr lvl="2"/>
            <a:r>
              <a:rPr lang="en-GB" dirty="0" smtClean="0"/>
              <a:t>not good practice to have two drops on the shield layer (means it is not a shield layer IMHO) BUT this should be acceptable as HVRET is in any case bypassed to the sensor backplane</a:t>
            </a:r>
          </a:p>
          <a:p>
            <a:pPr lvl="3"/>
            <a:r>
              <a:rPr lang="en-GB" dirty="0" smtClean="0"/>
              <a:t>LVRET definitely has in-band noise and must be kept separate</a:t>
            </a:r>
          </a:p>
          <a:p>
            <a:pPr lvl="2"/>
            <a:r>
              <a:rPr lang="en-GB" dirty="0" smtClean="0"/>
              <a:t>certainly easier to implement...</a:t>
            </a:r>
          </a:p>
          <a:p>
            <a:r>
              <a:rPr lang="en-GB" dirty="0" smtClean="0"/>
              <a:t>Must avoid</a:t>
            </a:r>
          </a:p>
          <a:p>
            <a:pPr lvl="1"/>
            <a:r>
              <a:rPr lang="en-GB" dirty="0" smtClean="0"/>
              <a:t>any solution with current carrying LVRET plane(s) of higher impedance than one “full coverage 1oz equivalent” layer</a:t>
            </a:r>
          </a:p>
          <a:p>
            <a:pPr lvl="2"/>
            <a:r>
              <a:rPr lang="en-GB" dirty="0" smtClean="0"/>
              <a:t>higher impedance would increase </a:t>
            </a:r>
            <a:r>
              <a:rPr lang="en-GB" dirty="0" err="1" smtClean="0"/>
              <a:t>dV</a:t>
            </a:r>
            <a:r>
              <a:rPr lang="en-GB" dirty="0" smtClean="0"/>
              <a:t> between module and stave – not a good idea...</a:t>
            </a:r>
          </a:p>
          <a:p>
            <a:endParaRPr lang="en-GB" dirty="0"/>
          </a:p>
        </p:txBody>
      </p:sp>
    </p:spTree>
    <p:extLst>
      <p:ext uri="{BB962C8B-B14F-4D97-AF65-F5344CB8AC3E}">
        <p14:creationId xmlns:p14="http://schemas.microsoft.com/office/powerpoint/2010/main" val="245029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873E5917-2329-4502-9C1C-7138653F317D"/>
          <p:cNvPicPr>
            <a:picLocks noChangeAspect="1" noChangeArrowheads="1"/>
          </p:cNvPicPr>
          <p:nvPr/>
        </p:nvPicPr>
        <p:blipFill rotWithShape="1">
          <a:blip r:embed="rId2">
            <a:extLst>
              <a:ext uri="{28A0092B-C50C-407E-A947-70E740481C1C}">
                <a14:useLocalDpi xmlns:a14="http://schemas.microsoft.com/office/drawing/2010/main" val="0"/>
              </a:ext>
            </a:extLst>
          </a:blip>
          <a:srcRect l="41383" t="38770" r="27458" b="47086"/>
          <a:stretch/>
        </p:blipFill>
        <p:spPr bwMode="auto">
          <a:xfrm>
            <a:off x="1472" y="1362074"/>
            <a:ext cx="12169918" cy="4143376"/>
          </a:xfrm>
          <a:prstGeom prst="rect">
            <a:avLst/>
          </a:prstGeom>
          <a:solidFill>
            <a:schemeClr val="tx1"/>
          </a:solidFill>
          <a:ln>
            <a:noFill/>
          </a:ln>
        </p:spPr>
      </p:pic>
      <p:sp>
        <p:nvSpPr>
          <p:cNvPr id="5" name="TextBox 4"/>
          <p:cNvSpPr txBox="1"/>
          <p:nvPr/>
        </p:nvSpPr>
        <p:spPr>
          <a:xfrm>
            <a:off x="6472816" y="3433762"/>
            <a:ext cx="433132" cy="36933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0V</a:t>
            </a:r>
            <a:endParaRPr lang="en-GB" dirty="0"/>
          </a:p>
        </p:txBody>
      </p:sp>
      <p:sp>
        <p:nvSpPr>
          <p:cNvPr id="6" name="TextBox 5"/>
          <p:cNvSpPr txBox="1"/>
          <p:nvPr/>
        </p:nvSpPr>
        <p:spPr>
          <a:xfrm>
            <a:off x="5811355" y="3438524"/>
            <a:ext cx="550151" cy="36933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GB" dirty="0" smtClean="0"/>
              <a:t>1V5</a:t>
            </a:r>
            <a:endParaRPr lang="en-GB" dirty="0"/>
          </a:p>
        </p:txBody>
      </p:sp>
      <p:cxnSp>
        <p:nvCxnSpPr>
          <p:cNvPr id="28" name="Straight Arrow Connector 27"/>
          <p:cNvCxnSpPr>
            <a:stCxn id="5" idx="0"/>
          </p:cNvCxnSpPr>
          <p:nvPr/>
        </p:nvCxnSpPr>
        <p:spPr>
          <a:xfrm flipV="1">
            <a:off x="6689382" y="3312021"/>
            <a:ext cx="0" cy="1217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6" idx="0"/>
          </p:cNvCxnSpPr>
          <p:nvPr/>
        </p:nvCxnSpPr>
        <p:spPr>
          <a:xfrm flipH="1" flipV="1">
            <a:off x="6086430" y="3312021"/>
            <a:ext cx="1" cy="126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itle 13"/>
          <p:cNvSpPr txBox="1">
            <a:spLocks/>
          </p:cNvSpPr>
          <p:nvPr/>
        </p:nvSpPr>
        <p:spPr>
          <a:xfrm>
            <a:off x="838200" y="365125"/>
            <a:ext cx="10515600" cy="7258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Test: Route ACGND current to the “star” point</a:t>
            </a:r>
            <a:endParaRPr lang="en-GB" dirty="0"/>
          </a:p>
        </p:txBody>
      </p:sp>
      <p:sp>
        <p:nvSpPr>
          <p:cNvPr id="29" name="Oval 28"/>
          <p:cNvSpPr/>
          <p:nvPr/>
        </p:nvSpPr>
        <p:spPr>
          <a:xfrm>
            <a:off x="10597133" y="4268034"/>
            <a:ext cx="220444" cy="19740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1" y="1362074"/>
            <a:ext cx="1417864" cy="414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ACGND</a:t>
            </a:r>
          </a:p>
          <a:p>
            <a:pPr algn="ctr"/>
            <a:r>
              <a:rPr lang="en-GB" dirty="0" smtClean="0"/>
              <a:t>“Island"</a:t>
            </a:r>
            <a:endParaRPr lang="en-GB" dirty="0"/>
          </a:p>
        </p:txBody>
      </p:sp>
      <p:sp>
        <p:nvSpPr>
          <p:cNvPr id="38" name="Rectangle 37"/>
          <p:cNvSpPr/>
          <p:nvPr/>
        </p:nvSpPr>
        <p:spPr>
          <a:xfrm>
            <a:off x="10776856" y="1362074"/>
            <a:ext cx="1394533" cy="414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417865" y="1526721"/>
            <a:ext cx="5562599" cy="5878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39" name="Group 38"/>
          <p:cNvGrpSpPr/>
          <p:nvPr/>
        </p:nvGrpSpPr>
        <p:grpSpPr>
          <a:xfrm>
            <a:off x="1668233" y="1649185"/>
            <a:ext cx="66675" cy="342900"/>
            <a:chOff x="6181725" y="247650"/>
            <a:chExt cx="66675" cy="342900"/>
          </a:xfrm>
        </p:grpSpPr>
        <p:cxnSp>
          <p:nvCxnSpPr>
            <p:cNvPr id="40" name="Straight Connector 39"/>
            <p:cNvCxnSpPr/>
            <p:nvPr/>
          </p:nvCxnSpPr>
          <p:spPr>
            <a:xfrm>
              <a:off x="6181725"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248400" y="247650"/>
              <a:ext cx="0" cy="3429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p:nvPr/>
        </p:nvCxnSpPr>
        <p:spPr>
          <a:xfrm>
            <a:off x="1730829" y="1820635"/>
            <a:ext cx="48659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596743" y="1787979"/>
            <a:ext cx="0" cy="4327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6814458" y="1593397"/>
            <a:ext cx="65314" cy="5579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p:cNvSpPr/>
          <p:nvPr/>
        </p:nvSpPr>
        <p:spPr>
          <a:xfrm>
            <a:off x="6814458" y="1692049"/>
            <a:ext cx="65314" cy="5579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p:cNvSpPr/>
          <p:nvPr/>
        </p:nvSpPr>
        <p:spPr>
          <a:xfrm>
            <a:off x="6814458" y="1790701"/>
            <a:ext cx="65314" cy="5579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p:cNvSpPr/>
          <p:nvPr/>
        </p:nvSpPr>
        <p:spPr>
          <a:xfrm>
            <a:off x="6814458" y="1889353"/>
            <a:ext cx="65314" cy="5579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p:cNvSpPr/>
          <p:nvPr/>
        </p:nvSpPr>
        <p:spPr>
          <a:xfrm>
            <a:off x="6814458" y="1988005"/>
            <a:ext cx="65314" cy="5579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Connector 47"/>
          <p:cNvCxnSpPr/>
          <p:nvPr/>
        </p:nvCxnSpPr>
        <p:spPr>
          <a:xfrm>
            <a:off x="514350" y="1787979"/>
            <a:ext cx="0" cy="441279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11514365" y="2718707"/>
            <a:ext cx="0" cy="348206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76250" y="6200775"/>
            <a:ext cx="110762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772330" y="5851075"/>
            <a:ext cx="2227489" cy="646331"/>
          </a:xfrm>
          <a:prstGeom prst="rect">
            <a:avLst/>
          </a:prstGeom>
          <a:solidFill>
            <a:schemeClr val="accent6">
              <a:lumMod val="75000"/>
            </a:schemeClr>
          </a:solidFill>
        </p:spPr>
        <p:txBody>
          <a:bodyPr wrap="square" rtlCol="0">
            <a:spAutoFit/>
          </a:bodyPr>
          <a:lstStyle/>
          <a:p>
            <a:pPr algn="ctr"/>
            <a:r>
              <a:rPr lang="en-GB" dirty="0" smtClean="0"/>
              <a:t>EOS 0V </a:t>
            </a:r>
          </a:p>
          <a:p>
            <a:pPr algn="ctr"/>
            <a:r>
              <a:rPr lang="en-GB" dirty="0" smtClean="0"/>
              <a:t>STAR POINT</a:t>
            </a:r>
            <a:endParaRPr lang="en-GB" dirty="0"/>
          </a:p>
        </p:txBody>
      </p:sp>
      <p:cxnSp>
        <p:nvCxnSpPr>
          <p:cNvPr id="52" name="Straight Connector 51"/>
          <p:cNvCxnSpPr/>
          <p:nvPr/>
        </p:nvCxnSpPr>
        <p:spPr>
          <a:xfrm flipH="1" flipV="1">
            <a:off x="10658475" y="2720068"/>
            <a:ext cx="8749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14350" y="1820635"/>
            <a:ext cx="115388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289985" y="1218431"/>
            <a:ext cx="2558393" cy="1200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pPr algn="ctr"/>
            <a:r>
              <a:rPr lang="en-GB" i="1" dirty="0" smtClean="0"/>
              <a:t>New two layer </a:t>
            </a:r>
            <a:r>
              <a:rPr lang="en-GB" i="1" dirty="0" smtClean="0"/>
              <a:t>“test” PCB</a:t>
            </a:r>
            <a:endParaRPr lang="en-GB" i="1" dirty="0" smtClean="0"/>
          </a:p>
          <a:p>
            <a:pPr algn="ctr"/>
            <a:r>
              <a:rPr lang="en-GB" i="1" dirty="0" smtClean="0"/>
              <a:t>Top layer: ACGND current</a:t>
            </a:r>
          </a:p>
          <a:p>
            <a:pPr algn="ctr"/>
            <a:r>
              <a:rPr lang="en-GB" i="1" dirty="0" smtClean="0"/>
              <a:t>Bottom layer: shield</a:t>
            </a:r>
          </a:p>
          <a:p>
            <a:pPr algn="ctr"/>
            <a:r>
              <a:rPr lang="en-GB" i="1" dirty="0" err="1" smtClean="0"/>
              <a:t>Vias</a:t>
            </a:r>
            <a:r>
              <a:rPr lang="en-GB" i="1" dirty="0" smtClean="0"/>
              <a:t> only at “star” edge</a:t>
            </a:r>
            <a:endParaRPr lang="en-GB" i="1" dirty="0"/>
          </a:p>
        </p:txBody>
      </p:sp>
      <p:cxnSp>
        <p:nvCxnSpPr>
          <p:cNvPr id="56" name="Straight Arrow Connector 55"/>
          <p:cNvCxnSpPr>
            <a:stCxn id="55" idx="1"/>
            <a:endCxn id="3" idx="3"/>
          </p:cNvCxnSpPr>
          <p:nvPr/>
        </p:nvCxnSpPr>
        <p:spPr>
          <a:xfrm flipH="1">
            <a:off x="6980464" y="1818596"/>
            <a:ext cx="309521" cy="2040"/>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04544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762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638</Words>
  <Application>Microsoft Office PowerPoint</Application>
  <PresentationFormat>Widescreen</PresentationFormat>
  <Paragraphs>115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Current flows in LS module</vt:lpstr>
      <vt:lpstr>Objectives</vt:lpstr>
      <vt:lpstr>PowerPoint Presentation</vt:lpstr>
      <vt:lpstr>PowerPoint Presentation</vt:lpstr>
      <vt:lpstr>PowerPoint Presentation</vt:lpstr>
      <vt:lpstr>PowerPoint Presentation</vt:lpstr>
      <vt:lpstr>PowerPoint Presentation</vt:lpstr>
      <vt:lpstr>Modification of PB design?</vt:lpstr>
      <vt:lpstr>PowerPoint Presentation</vt:lpstr>
    </vt:vector>
  </TitlesOfParts>
  <Company>HEPWIN2012-27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flows in LS module</dc:title>
  <dc:creator>Phillips, Peter (STFC,RAL,PPD)</dc:creator>
  <cp:lastModifiedBy>Phillips, Peter (STFC,RAL,PPD)</cp:lastModifiedBy>
  <cp:revision>24</cp:revision>
  <dcterms:created xsi:type="dcterms:W3CDTF">2020-02-21T11:48:19Z</dcterms:created>
  <dcterms:modified xsi:type="dcterms:W3CDTF">2020-02-21T17:06:43Z</dcterms:modified>
</cp:coreProperties>
</file>